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8" r:id="rId41"/>
    <p:sldId id="297" r:id="rId42"/>
    <p:sldId id="299" r:id="rId43"/>
    <p:sldId id="295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1B6CC-1899-467C-8179-08B10EA2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BC1ED7-0F19-4819-8CFD-FA5B6CE9A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F8583-801E-4577-AB29-3407D0E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3271C-4474-4639-BADB-612327A1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659-3E2F-4006-8690-55D5F467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F98D-6B55-413B-AA10-B42AE23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B756E-0A0C-42BE-ABC9-834FC724D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487AD-3479-4500-8ABA-D32B4426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CD54E-4726-45D0-AFCD-F9416A5D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19388-18CA-43B2-B59E-E7C12A06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9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D180DF-63B5-4680-8210-60BEE31FB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0FEF55-2BF2-4599-BCD2-DD2391EDB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9EBDB-BACC-47A1-815C-07306434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5237E-7EF4-4474-96E6-081B0470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42F41-9EFD-407D-AD97-CFDA3415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8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0A41C-CEAC-497B-9482-09E3957C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77D49-51A3-4005-A665-553E47E1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41B4E-C6D8-464C-B205-3F601428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50770-3CA7-4AF0-A5C7-311EB39B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ADA97-72C2-4598-9803-CB4D3660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2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F1034-3846-4929-99B8-C6930707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B5EB91-924C-401C-B8CE-1647EF9C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CDE6B-8491-424B-BAAF-4EF56C45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7DC98-A0D3-4DB8-847E-22B87B7D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4D771-F01B-4AC4-BB4E-0DB96A3A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21203-2A18-46F1-BC18-BC558DD8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DED59-C3F7-4FD9-A101-0EC54D7FC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B96A7-8D0A-4E44-A3C2-2227A2B8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15B2B-9CB7-4957-9331-BF3DD29A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14E9E-6D57-4002-9D96-B44638A3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5A6FAF-C185-4CCD-B0DE-8A71A582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42BBC-EB1F-482E-813F-0BE4FB2C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D7023-1B09-4589-A062-7ED52173C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14CB6-7A08-4F65-9121-DBC407B1C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22B95A-2075-48C2-AAA2-6AA909968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184361-563A-4062-B36C-9D759F1C4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7FF8A5-01BA-4639-A6EB-4C6B6DEE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55A304-68DC-4C1B-8D51-E0ACD48C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953E60-A34C-480F-BE7D-09AA4624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03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04777-2292-4C06-9300-9F0CEBCA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22CEC9-B231-4F18-B806-7E6F9906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F23BFC-61D5-4B38-8F3D-7113CA7B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D687AE-F316-4CB5-A1E1-BAC32E53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755CD1-3196-44E7-9953-521D52A7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835CFE-A530-45CB-9B02-849EC36D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85461-B2F4-426E-A2F9-0B8773EC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8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AB646-6DD5-454B-82D9-F27C3C1E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0A553-DE1F-4C1E-AC99-46BD3446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29EAB4-31E1-48D3-B8A9-6C8FFF28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F749B-95D9-415A-8220-C006D495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37D0ED-459D-4F3E-AF15-63711697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371C61-950C-4B62-B894-DE57DB54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5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8AC4F-38B1-4171-B47F-B0A16BB9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4B922D-AB21-4FC1-89FF-2392C8F39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ACB4A-3E8C-42B3-B778-B945B3AC2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925A7-FAB2-4A53-A59D-BB74823D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F2A3F-4404-453C-8A51-4F44A51B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34486D-F806-4E20-988A-F57F84EE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6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FCEF1D-3BCA-4A96-8927-A117FD74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3A918E-2D6B-4C0B-9FF9-DB50BBE75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BB898-A72F-49D1-835A-C5A01C9FF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1119B-4F04-4B08-A887-A3D7A6F37E0B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84649-C1DD-4019-B9D3-AA16DDCA2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A37C-1299-4017-B047-49B3BD8C1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A4DEA-9677-4FEA-80E5-9832F4CF7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8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EAF4D-8820-4D2A-BD8E-A89A370D7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신장트리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A1C388-4813-4079-99E5-5907E7DE7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손원도</a:t>
            </a:r>
          </a:p>
        </p:txBody>
      </p:sp>
    </p:spTree>
    <p:extLst>
      <p:ext uri="{BB962C8B-B14F-4D97-AF65-F5344CB8AC3E}">
        <p14:creationId xmlns:p14="http://schemas.microsoft.com/office/powerpoint/2010/main" val="128082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1DA3-B24B-4D1B-A9CE-B55B34CF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3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99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C5793-5DED-49FA-86C3-1CB8CF37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50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8FD2110-3554-40D0-B991-5D748A59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82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8FD2110-3554-40D0-B991-5D748A59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2FAE54-8E08-4AEB-BA7B-480B141D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35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8FD2110-3554-40D0-B991-5D748A59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2FAE54-8E08-4AEB-BA7B-480B141D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B330CB-5FF4-400F-B691-716D2CCABC6E}"/>
              </a:ext>
            </a:extLst>
          </p:cNvPr>
          <p:cNvCxnSpPr/>
          <p:nvPr/>
        </p:nvCxnSpPr>
        <p:spPr>
          <a:xfrm>
            <a:off x="3682767" y="2432807"/>
            <a:ext cx="335560" cy="335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5BD57-5368-4E9A-8F8F-39EE522CAE21}"/>
              </a:ext>
            </a:extLst>
          </p:cNvPr>
          <p:cNvSpPr txBox="1"/>
          <p:nvPr/>
        </p:nvSpPr>
        <p:spPr>
          <a:xfrm>
            <a:off x="3539243" y="26005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2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8FD2110-3554-40D0-B991-5D748A59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2FAE54-8E08-4AEB-BA7B-480B141D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B330CB-5FF4-400F-B691-716D2CCABC6E}"/>
              </a:ext>
            </a:extLst>
          </p:cNvPr>
          <p:cNvCxnSpPr/>
          <p:nvPr/>
        </p:nvCxnSpPr>
        <p:spPr>
          <a:xfrm>
            <a:off x="3682767" y="2432807"/>
            <a:ext cx="335560" cy="335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5BD57-5368-4E9A-8F8F-39EE522CAE21}"/>
              </a:ext>
            </a:extLst>
          </p:cNvPr>
          <p:cNvSpPr txBox="1"/>
          <p:nvPr/>
        </p:nvSpPr>
        <p:spPr>
          <a:xfrm>
            <a:off x="3539243" y="26005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FD15DD-E39B-4600-B6FD-E43A9EF167A1}"/>
              </a:ext>
            </a:extLst>
          </p:cNvPr>
          <p:cNvCxnSpPr>
            <a:cxnSpLocks/>
          </p:cNvCxnSpPr>
          <p:nvPr/>
        </p:nvCxnSpPr>
        <p:spPr>
          <a:xfrm flipH="1">
            <a:off x="3389153" y="2432806"/>
            <a:ext cx="771786" cy="537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0C8E9D-E0BB-444B-9B4F-B45B6368B095}"/>
              </a:ext>
            </a:extLst>
          </p:cNvPr>
          <p:cNvCxnSpPr/>
          <p:nvPr/>
        </p:nvCxnSpPr>
        <p:spPr>
          <a:xfrm>
            <a:off x="3539243" y="2297870"/>
            <a:ext cx="479084" cy="7892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3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20049-CDAD-4802-8896-F5F17A6D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3"/>
            <a:ext cx="8456613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9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E56C880-61AF-4BA9-940A-9A6278EDA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867693" y="1518444"/>
            <a:ext cx="84566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254EE-5FE3-49BF-BDE1-8C61EFA19408}"/>
              </a:ext>
            </a:extLst>
          </p:cNvPr>
          <p:cNvSpPr txBox="1"/>
          <p:nvPr/>
        </p:nvSpPr>
        <p:spPr>
          <a:xfrm>
            <a:off x="5332346" y="1555393"/>
            <a:ext cx="64633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145511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E2B68-44A3-4409-9D10-9FA63A41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A819E-5B63-4ED2-8B4E-E0A735AC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⑴ 그래프 </a:t>
            </a:r>
            <a:r>
              <a:rPr lang="en-US" altLang="ko-KR" dirty="0"/>
              <a:t>G</a:t>
            </a:r>
            <a:r>
              <a:rPr lang="ko-KR" altLang="en-US" dirty="0"/>
              <a:t>에서 시작 정점을 선택하여 트리 정점 집합 </a:t>
            </a:r>
            <a:r>
              <a:rPr lang="en-US" altLang="ko-KR" dirty="0"/>
              <a:t>S</a:t>
            </a:r>
            <a:r>
              <a:rPr lang="ko-KR" altLang="en-US" dirty="0"/>
              <a:t>에 삽입한다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⑵ </a:t>
            </a:r>
            <a:r>
              <a:rPr lang="ko-KR" altLang="en-US" dirty="0"/>
              <a:t>트리 정점과 트리 밖 정점을 연결하는 간선들 중에서 가중치가 가장 작은 간선을 선택하여 트리를 확장한다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sz="2400" dirty="0"/>
              <a:t>이 때 선택된 간선의 한쪽 끝인 트리 외 정점을 </a:t>
            </a:r>
            <a:r>
              <a:rPr lang="en-US" altLang="ko-KR" sz="2400" dirty="0"/>
              <a:t>S</a:t>
            </a:r>
            <a:r>
              <a:rPr lang="ko-KR" altLang="en-US" sz="2400" dirty="0"/>
              <a:t>에 삽입한다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⑶ S</a:t>
            </a:r>
            <a:r>
              <a:rPr lang="ko-KR" altLang="en-US" dirty="0"/>
              <a:t>가 </a:t>
            </a:r>
            <a:r>
              <a:rPr lang="en-US" altLang="ko-KR" dirty="0"/>
              <a:t>n</a:t>
            </a:r>
            <a:r>
              <a:rPr lang="ko-KR" altLang="en-US" dirty="0"/>
              <a:t>개의 정점을 포함할 때까지 ⑵를 반복한다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67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u="sng" dirty="0"/>
              <a:t>초기 상태</a:t>
            </a:r>
            <a:endParaRPr lang="en-US" altLang="ko-KR" b="1" u="sng" dirty="0"/>
          </a:p>
          <a:p>
            <a:r>
              <a:rPr lang="en-US" altLang="ko-KR" dirty="0"/>
              <a:t>A</a:t>
            </a:r>
            <a:r>
              <a:rPr lang="ko-KR" altLang="en-US" dirty="0"/>
              <a:t>를 시작 정점으로 선택</a:t>
            </a:r>
          </a:p>
          <a:p>
            <a:r>
              <a:rPr lang="ko-KR" altLang="en-US" dirty="0"/>
              <a:t>트리 밖 각 정점 </a:t>
            </a:r>
            <a:r>
              <a:rPr lang="en-US" altLang="ko-KR" dirty="0"/>
              <a:t>v</a:t>
            </a:r>
            <a:r>
              <a:rPr lang="ko-KR" altLang="en-US" dirty="0"/>
              <a:t>를 트리 정점과 연결하는 간선의 가중치 중 최소값</a:t>
            </a:r>
            <a:r>
              <a:rPr lang="en-US" altLang="ko-KR" dirty="0"/>
              <a:t>(</a:t>
            </a:r>
            <a:r>
              <a:rPr lang="ko-KR" altLang="en-US" dirty="0"/>
              <a:t>이 값을 </a:t>
            </a:r>
            <a:r>
              <a:rPr lang="en-US" altLang="ko-KR" dirty="0"/>
              <a:t>d[v]</a:t>
            </a:r>
            <a:r>
              <a:rPr lang="ko-KR" altLang="en-US" dirty="0"/>
              <a:t>라고 부르자</a:t>
            </a:r>
            <a:r>
              <a:rPr lang="en-US" altLang="ko-KR" dirty="0"/>
              <a:t>)</a:t>
            </a:r>
            <a:r>
              <a:rPr lang="ko-KR" altLang="en-US" dirty="0"/>
              <a:t>을 ∞로 초기화</a:t>
            </a:r>
          </a:p>
          <a:p>
            <a:r>
              <a:rPr lang="ko-KR" altLang="en-US" dirty="0"/>
              <a:t>시작 정점 </a:t>
            </a:r>
            <a:r>
              <a:rPr lang="en-US" altLang="ko-KR" dirty="0"/>
              <a:t>A</a:t>
            </a:r>
            <a:r>
              <a:rPr lang="ko-KR" altLang="en-US" dirty="0"/>
              <a:t>에 대한 </a:t>
            </a:r>
            <a:r>
              <a:rPr lang="en-US" altLang="ko-KR" dirty="0"/>
              <a:t>d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B0C0B54-690E-450D-90B6-67934D692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700" y="3429000"/>
            <a:ext cx="357187" cy="3556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3FB753-5DFE-49E5-A34A-65848FB0F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2" y="4286250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367F9E2-EA62-4DE9-B4FA-C952BE0B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262" y="5072062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229A498-8108-49E3-8F7E-365C56493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2637" y="4214812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F27BC5-BD6E-4F05-9B2B-499F9A753221}"/>
              </a:ext>
            </a:extLst>
          </p:cNvPr>
          <p:cNvCxnSpPr>
            <a:cxnSpLocks noChangeShapeType="1"/>
            <a:stCxn id="4" idx="3"/>
            <a:endCxn id="5" idx="7"/>
          </p:cNvCxnSpPr>
          <p:nvPr/>
        </p:nvCxnSpPr>
        <p:spPr bwMode="auto">
          <a:xfrm rot="5400000">
            <a:off x="8442325" y="3697287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919071-6EDB-4E14-A7FD-362ACC2C1953}"/>
              </a:ext>
            </a:extLst>
          </p:cNvPr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9192419" y="4590255"/>
            <a:ext cx="603250" cy="4619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CE2A4D-D101-4874-A2BC-59D2E5F811D0}"/>
              </a:ext>
            </a:extLst>
          </p:cNvPr>
          <p:cNvCxnSpPr>
            <a:cxnSpLocks noChangeShapeType="1"/>
            <a:stCxn id="7" idx="1"/>
            <a:endCxn id="4" idx="5"/>
          </p:cNvCxnSpPr>
          <p:nvPr/>
        </p:nvCxnSpPr>
        <p:spPr bwMode="auto">
          <a:xfrm rot="16200000" flipV="1">
            <a:off x="9263857" y="3804443"/>
            <a:ext cx="531812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C5B8E5-3583-4FBA-A901-97C95DC2EE02}"/>
              </a:ext>
            </a:extLst>
          </p:cNvPr>
          <p:cNvCxnSpPr>
            <a:cxnSpLocks noChangeShapeType="1"/>
            <a:stCxn id="5" idx="5"/>
            <a:endCxn id="6" idx="1"/>
          </p:cNvCxnSpPr>
          <p:nvPr/>
        </p:nvCxnSpPr>
        <p:spPr bwMode="auto">
          <a:xfrm rot="16200000" flipH="1">
            <a:off x="8442325" y="4554537"/>
            <a:ext cx="531812" cy="604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19B300C-C451-4DAA-A15B-68EB044F7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0" y="5715000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772FC7-D2A5-4E5E-BECA-A0F0982F1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825" y="5715000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032C94-1943-48D0-9DD2-5A9D943AC749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rot="5400000">
            <a:off x="7564437" y="5000625"/>
            <a:ext cx="1071563" cy="357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862745-A2D0-42AD-B521-96A52E8CA811}"/>
              </a:ext>
            </a:extLst>
          </p:cNvPr>
          <p:cNvCxnSpPr>
            <a:cxnSpLocks noChangeShapeType="1"/>
            <a:stCxn id="6" idx="3"/>
            <a:endCxn id="13" idx="7"/>
          </p:cNvCxnSpPr>
          <p:nvPr/>
        </p:nvCxnSpPr>
        <p:spPr bwMode="auto">
          <a:xfrm rot="5400000">
            <a:off x="8335169" y="5090318"/>
            <a:ext cx="388938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E81F53-1923-4C41-9B71-084C47D35334}"/>
              </a:ext>
            </a:extLst>
          </p:cNvPr>
          <p:cNvCxnSpPr>
            <a:cxnSpLocks noChangeShapeType="1"/>
            <a:stCxn id="6" idx="5"/>
            <a:endCxn id="12" idx="1"/>
          </p:cNvCxnSpPr>
          <p:nvPr/>
        </p:nvCxnSpPr>
        <p:spPr bwMode="auto">
          <a:xfrm rot="16200000" flipH="1">
            <a:off x="9835356" y="4804568"/>
            <a:ext cx="388938" cy="153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B39F470-8F98-444E-8380-B4A8378D8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575" y="3429000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5A1669-1572-46DC-8B50-13FF2012187B}"/>
              </a:ext>
            </a:extLst>
          </p:cNvPr>
          <p:cNvCxnSpPr>
            <a:cxnSpLocks noChangeShapeType="1"/>
            <a:stCxn id="17" idx="2"/>
            <a:endCxn id="4" idx="6"/>
          </p:cNvCxnSpPr>
          <p:nvPr/>
        </p:nvCxnSpPr>
        <p:spPr bwMode="auto">
          <a:xfrm rot="10800000">
            <a:off x="9386887" y="3606800"/>
            <a:ext cx="928688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E903BB-B6C4-4739-89D3-A7D8D643BCE7}"/>
              </a:ext>
            </a:extLst>
          </p:cNvPr>
          <p:cNvCxnSpPr>
            <a:cxnSpLocks noChangeShapeType="1"/>
            <a:stCxn id="7" idx="7"/>
            <a:endCxn id="17" idx="4"/>
          </p:cNvCxnSpPr>
          <p:nvPr/>
        </p:nvCxnSpPr>
        <p:spPr bwMode="auto">
          <a:xfrm rot="5400000" flipH="1" flipV="1">
            <a:off x="9996487" y="3767137"/>
            <a:ext cx="479425" cy="517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3DB733-1DCB-4FA0-B112-E10C6B667831}"/>
              </a:ext>
            </a:extLst>
          </p:cNvPr>
          <p:cNvCxnSpPr>
            <a:cxnSpLocks noChangeShapeType="1"/>
            <a:stCxn id="12" idx="0"/>
            <a:endCxn id="17" idx="5"/>
          </p:cNvCxnSpPr>
          <p:nvPr/>
        </p:nvCxnSpPr>
        <p:spPr bwMode="auto">
          <a:xfrm rot="16200000" flipV="1">
            <a:off x="9781381" y="4572794"/>
            <a:ext cx="1981200" cy="303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E1551C-3C24-4526-9061-85C9F1D3B6C6}"/>
              </a:ext>
            </a:extLst>
          </p:cNvPr>
          <p:cNvCxnSpPr>
            <a:cxnSpLocks noChangeShapeType="1"/>
            <a:stCxn id="12" idx="2"/>
            <a:endCxn id="13" idx="6"/>
          </p:cNvCxnSpPr>
          <p:nvPr/>
        </p:nvCxnSpPr>
        <p:spPr bwMode="auto">
          <a:xfrm rot="10800000">
            <a:off x="8101012" y="5892800"/>
            <a:ext cx="2643188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68">
            <a:extLst>
              <a:ext uri="{FF2B5EF4-FFF2-40B4-BE49-F238E27FC236}">
                <a16:creationId xmlns:a16="http://schemas.microsoft.com/office/drawing/2014/main" id="{4F50FCCC-CF98-4F1C-8970-1EEC03CE6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075" y="3284537"/>
            <a:ext cx="32226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203ECB91-CA23-49C9-8A33-E1CFEC2C4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714750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9B5C6BC7-9093-48E3-8823-7935C1B2B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12" y="3857625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71">
            <a:extLst>
              <a:ext uri="{FF2B5EF4-FFF2-40B4-BE49-F238E27FC236}">
                <a16:creationId xmlns:a16="http://schemas.microsoft.com/office/drawing/2014/main" id="{BA9C6016-B942-44F7-9ABA-764093EA5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1262" y="4000500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9048ED76-79EA-429B-B39C-63AA8656F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2762" y="4572000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73">
            <a:extLst>
              <a:ext uri="{FF2B5EF4-FFF2-40B4-BE49-F238E27FC236}">
                <a16:creationId xmlns:a16="http://schemas.microsoft.com/office/drawing/2014/main" id="{9D2B36AD-4CFA-415D-821B-CA41C1962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887" y="4714875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74">
            <a:extLst>
              <a:ext uri="{FF2B5EF4-FFF2-40B4-BE49-F238E27FC236}">
                <a16:creationId xmlns:a16="http://schemas.microsoft.com/office/drawing/2014/main" id="{9A59FD0F-E4D5-406D-983D-F920DF540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1075" y="4572000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75">
            <a:extLst>
              <a:ext uri="{FF2B5EF4-FFF2-40B4-BE49-F238E27FC236}">
                <a16:creationId xmlns:a16="http://schemas.microsoft.com/office/drawing/2014/main" id="{0C34C018-E580-4642-8350-45A6CD29A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857750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76">
            <a:extLst>
              <a:ext uri="{FF2B5EF4-FFF2-40B4-BE49-F238E27FC236}">
                <a16:creationId xmlns:a16="http://schemas.microsoft.com/office/drawing/2014/main" id="{7018A102-5144-4E41-9744-97160CEC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12" y="5786437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77">
            <a:extLst>
              <a:ext uri="{FF2B5EF4-FFF2-40B4-BE49-F238E27FC236}">
                <a16:creationId xmlns:a16="http://schemas.microsoft.com/office/drawing/2014/main" id="{C32EA39D-D8D3-49BF-91B0-533015D6E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6950" y="5214937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78">
            <a:extLst>
              <a:ext uri="{FF2B5EF4-FFF2-40B4-BE49-F238E27FC236}">
                <a16:creationId xmlns:a16="http://schemas.microsoft.com/office/drawing/2014/main" id="{FD5E6094-5090-496D-8B35-F762DE787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7" y="5286375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80">
            <a:extLst>
              <a:ext uri="{FF2B5EF4-FFF2-40B4-BE49-F238E27FC236}">
                <a16:creationId xmlns:a16="http://schemas.microsoft.com/office/drawing/2014/main" id="{77618003-4840-45DA-B559-7663B9A30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9887" y="3141662"/>
            <a:ext cx="395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4" name="TextBox 81">
            <a:extLst>
              <a:ext uri="{FF2B5EF4-FFF2-40B4-BE49-F238E27FC236}">
                <a16:creationId xmlns:a16="http://schemas.microsoft.com/office/drawing/2014/main" id="{770C7606-02A0-4548-82E1-1E9CC0D85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6950" y="4357687"/>
            <a:ext cx="39528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5" name="TextBox 82">
            <a:extLst>
              <a:ext uri="{FF2B5EF4-FFF2-40B4-BE49-F238E27FC236}">
                <a16:creationId xmlns:a16="http://schemas.microsoft.com/office/drawing/2014/main" id="{867B4EEA-ABC1-4A11-A733-1FB28FBC1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214812"/>
            <a:ext cx="39528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6" name="TextBox 83">
            <a:extLst>
              <a:ext uri="{FF2B5EF4-FFF2-40B4-BE49-F238E27FC236}">
                <a16:creationId xmlns:a16="http://schemas.microsoft.com/office/drawing/2014/main" id="{615BBDAF-9163-4B1A-B7B9-28052299F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262" y="5286375"/>
            <a:ext cx="3952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7" name="TextBox 84">
            <a:extLst>
              <a:ext uri="{FF2B5EF4-FFF2-40B4-BE49-F238E27FC236}">
                <a16:creationId xmlns:a16="http://schemas.microsoft.com/office/drawing/2014/main" id="{C1953251-C124-4D62-8D6E-BC8AAAC3B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637" y="5786437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8" name="TextBox 85">
            <a:extLst>
              <a:ext uri="{FF2B5EF4-FFF2-40B4-BE49-F238E27FC236}">
                <a16:creationId xmlns:a16="http://schemas.microsoft.com/office/drawing/2014/main" id="{56F3C4B1-0567-4A01-9691-60C9AA7C2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8512" y="5857875"/>
            <a:ext cx="3952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613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88B5D-EF49-437D-9BA4-3438566E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신장트리</a:t>
            </a:r>
            <a:r>
              <a:rPr lang="en-US" altLang="ko-KR" dirty="0"/>
              <a:t>(Spanning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EDF04-6D54-4053-9640-92F33198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모든 정점을 포함</a:t>
            </a:r>
            <a:r>
              <a:rPr lang="ko-KR" altLang="en-US" dirty="0"/>
              <a:t>하고</a:t>
            </a:r>
            <a:endParaRPr lang="en-US" altLang="ko-KR" dirty="0"/>
          </a:p>
          <a:p>
            <a:r>
              <a:rPr lang="ko-KR" altLang="en-US" dirty="0"/>
              <a:t>정점간 서로 </a:t>
            </a:r>
            <a:r>
              <a:rPr lang="ko-KR" altLang="en-US" b="1" dirty="0"/>
              <a:t>연결</a:t>
            </a:r>
            <a:r>
              <a:rPr lang="ko-KR" altLang="en-US" dirty="0"/>
              <a:t>되면서 </a:t>
            </a:r>
            <a:r>
              <a:rPr lang="ko-KR" altLang="en-US" b="1" dirty="0"/>
              <a:t>사이클이 존재하지 않는</a:t>
            </a:r>
            <a:r>
              <a:rPr lang="ko-KR" altLang="en-US" dirty="0"/>
              <a:t> 그래프</a:t>
            </a:r>
            <a:r>
              <a:rPr lang="en-US" altLang="ko-KR" dirty="0"/>
              <a:t>( : 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88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A)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A</a:t>
            </a:r>
            <a:r>
              <a:rPr lang="ko-KR" altLang="en-US" dirty="0"/>
              <a:t>와 인접한 트리 밖 정점의</a:t>
            </a:r>
            <a:r>
              <a:rPr lang="en-US" altLang="ko-KR" dirty="0"/>
              <a:t> 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D1582BF-9E51-4704-9A3F-53BCBE32C333}"/>
              </a:ext>
            </a:extLst>
          </p:cNvPr>
          <p:cNvSpPr/>
          <p:nvPr/>
        </p:nvSpPr>
        <p:spPr bwMode="auto">
          <a:xfrm>
            <a:off x="4760205" y="2952750"/>
            <a:ext cx="1714500" cy="10715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63EF41-AC96-41C8-9D1B-0B58978F0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143" y="334486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276EB2-A815-4E60-A59C-C683F7BF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455" y="4202113"/>
            <a:ext cx="357188" cy="3587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86A9B7-6E30-4611-BB2C-CB633FD90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5" y="498951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6E60203-2F37-4BD1-BE68-38618830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080" y="4130675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B62EE1-8625-456B-B7DE-32CFF0C8E688}"/>
              </a:ext>
            </a:extLst>
          </p:cNvPr>
          <p:cNvCxnSpPr>
            <a:cxnSpLocks noChangeShapeType="1"/>
            <a:stCxn id="5" idx="3"/>
            <a:endCxn id="6" idx="7"/>
          </p:cNvCxnSpPr>
          <p:nvPr/>
        </p:nvCxnSpPr>
        <p:spPr bwMode="auto">
          <a:xfrm rot="5400000">
            <a:off x="4815768" y="3614737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C4B21A-5949-4D00-BA46-E5FC05B57C25}"/>
              </a:ext>
            </a:extLst>
          </p:cNvPr>
          <p:cNvCxnSpPr>
            <a:cxnSpLocks noChangeShapeType="1"/>
            <a:stCxn id="8" idx="3"/>
            <a:endCxn id="7" idx="7"/>
          </p:cNvCxnSpPr>
          <p:nvPr/>
        </p:nvCxnSpPr>
        <p:spPr bwMode="auto">
          <a:xfrm rot="5400000">
            <a:off x="5565862" y="4507706"/>
            <a:ext cx="603250" cy="4619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83A1A16-B891-4273-9BE3-766CB5797436}"/>
              </a:ext>
            </a:extLst>
          </p:cNvPr>
          <p:cNvCxnSpPr>
            <a:cxnSpLocks noChangeShapeType="1"/>
            <a:stCxn id="8" idx="1"/>
            <a:endCxn id="5" idx="5"/>
          </p:cNvCxnSpPr>
          <p:nvPr/>
        </p:nvCxnSpPr>
        <p:spPr bwMode="auto">
          <a:xfrm rot="16200000" flipV="1">
            <a:off x="5637299" y="3721894"/>
            <a:ext cx="531813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928058-13C5-4229-A46A-4D689ACBB3EA}"/>
              </a:ext>
            </a:extLst>
          </p:cNvPr>
          <p:cNvCxnSpPr>
            <a:cxnSpLocks noChangeShapeType="1"/>
            <a:stCxn id="6" idx="5"/>
            <a:endCxn id="7" idx="1"/>
          </p:cNvCxnSpPr>
          <p:nvPr/>
        </p:nvCxnSpPr>
        <p:spPr bwMode="auto">
          <a:xfrm rot="16200000" flipH="1">
            <a:off x="4815767" y="4471988"/>
            <a:ext cx="531813" cy="604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5944D0D-CC95-4EF9-9334-39C9E98E5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43" y="563245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0CEF52-573E-435D-8430-BEF7DD15E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268" y="563245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B91068-74FB-4D6A-9184-9403C75B74D7}"/>
              </a:ext>
            </a:extLst>
          </p:cNvPr>
          <p:cNvCxnSpPr>
            <a:cxnSpLocks noChangeShapeType="1"/>
            <a:stCxn id="6" idx="4"/>
            <a:endCxn id="14" idx="0"/>
          </p:cNvCxnSpPr>
          <p:nvPr/>
        </p:nvCxnSpPr>
        <p:spPr bwMode="auto">
          <a:xfrm rot="5400000">
            <a:off x="3937881" y="4918075"/>
            <a:ext cx="1071562" cy="357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7DB7388-9340-4BD9-AA64-BE39920BA36D}"/>
              </a:ext>
            </a:extLst>
          </p:cNvPr>
          <p:cNvCxnSpPr>
            <a:cxnSpLocks noChangeShapeType="1"/>
            <a:stCxn id="7" idx="3"/>
            <a:endCxn id="14" idx="7"/>
          </p:cNvCxnSpPr>
          <p:nvPr/>
        </p:nvCxnSpPr>
        <p:spPr bwMode="auto">
          <a:xfrm rot="5400000">
            <a:off x="4708612" y="5007769"/>
            <a:ext cx="388937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B2BB3-A67A-4D36-AFCD-D31D4D0C940B}"/>
              </a:ext>
            </a:extLst>
          </p:cNvPr>
          <p:cNvCxnSpPr>
            <a:cxnSpLocks noChangeShapeType="1"/>
            <a:stCxn id="7" idx="5"/>
            <a:endCxn id="13" idx="1"/>
          </p:cNvCxnSpPr>
          <p:nvPr/>
        </p:nvCxnSpPr>
        <p:spPr bwMode="auto">
          <a:xfrm rot="16200000" flipH="1">
            <a:off x="6208799" y="4722019"/>
            <a:ext cx="388937" cy="153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278785F-79B4-4ED2-BFFC-95D9FE97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18" y="334486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48FCD9-3838-4C61-9236-5DD6F2FDF12B}"/>
              </a:ext>
            </a:extLst>
          </p:cNvPr>
          <p:cNvCxnSpPr>
            <a:cxnSpLocks noChangeShapeType="1"/>
            <a:stCxn id="18" idx="2"/>
            <a:endCxn id="5" idx="6"/>
          </p:cNvCxnSpPr>
          <p:nvPr/>
        </p:nvCxnSpPr>
        <p:spPr bwMode="auto">
          <a:xfrm rot="10800000">
            <a:off x="5760330" y="3524250"/>
            <a:ext cx="92868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3DAD60-5EBE-4581-8030-CE647E95E3AF}"/>
              </a:ext>
            </a:extLst>
          </p:cNvPr>
          <p:cNvCxnSpPr>
            <a:cxnSpLocks noChangeShapeType="1"/>
            <a:stCxn id="8" idx="7"/>
            <a:endCxn id="18" idx="4"/>
          </p:cNvCxnSpPr>
          <p:nvPr/>
        </p:nvCxnSpPr>
        <p:spPr bwMode="auto">
          <a:xfrm rot="5400000" flipH="1" flipV="1">
            <a:off x="6369136" y="3683794"/>
            <a:ext cx="481013" cy="517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902692-6E89-48FA-A89A-8B24B2241EC4}"/>
              </a:ext>
            </a:extLst>
          </p:cNvPr>
          <p:cNvCxnSpPr>
            <a:cxnSpLocks noChangeShapeType="1"/>
            <a:stCxn id="13" idx="0"/>
            <a:endCxn id="18" idx="5"/>
          </p:cNvCxnSpPr>
          <p:nvPr/>
        </p:nvCxnSpPr>
        <p:spPr bwMode="auto">
          <a:xfrm rot="16200000" flipV="1">
            <a:off x="6154824" y="4490244"/>
            <a:ext cx="1981200" cy="303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DAB947-61C8-43C4-A8C7-ACFB51523A12}"/>
              </a:ext>
            </a:extLst>
          </p:cNvPr>
          <p:cNvCxnSpPr>
            <a:cxnSpLocks noChangeShapeType="1"/>
            <a:stCxn id="13" idx="2"/>
            <a:endCxn id="14" idx="6"/>
          </p:cNvCxnSpPr>
          <p:nvPr/>
        </p:nvCxnSpPr>
        <p:spPr bwMode="auto">
          <a:xfrm rot="10800000">
            <a:off x="4474455" y="5810250"/>
            <a:ext cx="264318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106">
            <a:extLst>
              <a:ext uri="{FF2B5EF4-FFF2-40B4-BE49-F238E27FC236}">
                <a16:creationId xmlns:a16="http://schemas.microsoft.com/office/drawing/2014/main" id="{2B1CE034-255D-4663-8603-C4C9A5EEB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518" y="3201988"/>
            <a:ext cx="32226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107">
            <a:extLst>
              <a:ext uri="{FF2B5EF4-FFF2-40B4-BE49-F238E27FC236}">
                <a16:creationId xmlns:a16="http://schemas.microsoft.com/office/drawing/2014/main" id="{2404090F-086D-49D4-8F10-501512531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643" y="3630613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108">
            <a:extLst>
              <a:ext uri="{FF2B5EF4-FFF2-40B4-BE49-F238E27FC236}">
                <a16:creationId xmlns:a16="http://schemas.microsoft.com/office/drawing/2014/main" id="{F4F85E83-990F-43CA-9F7C-D149D5110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455" y="3773488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109">
            <a:extLst>
              <a:ext uri="{FF2B5EF4-FFF2-40B4-BE49-F238E27FC236}">
                <a16:creationId xmlns:a16="http://schemas.microsoft.com/office/drawing/2014/main" id="{3E87D028-2F04-4F5D-9B80-F450573E6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705" y="3916363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110">
            <a:extLst>
              <a:ext uri="{FF2B5EF4-FFF2-40B4-BE49-F238E27FC236}">
                <a16:creationId xmlns:a16="http://schemas.microsoft.com/office/drawing/2014/main" id="{395E5095-A142-4310-A32E-3DB540D71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205" y="448945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111">
            <a:extLst>
              <a:ext uri="{FF2B5EF4-FFF2-40B4-BE49-F238E27FC236}">
                <a16:creationId xmlns:a16="http://schemas.microsoft.com/office/drawing/2014/main" id="{C6506D6A-75D9-4BD1-9EDC-F2848A5B8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30" y="463232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112">
            <a:extLst>
              <a:ext uri="{FF2B5EF4-FFF2-40B4-BE49-F238E27FC236}">
                <a16:creationId xmlns:a16="http://schemas.microsoft.com/office/drawing/2014/main" id="{5CFE5E14-55BE-4DFE-B147-BE5427096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4518" y="448945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113">
            <a:extLst>
              <a:ext uri="{FF2B5EF4-FFF2-40B4-BE49-F238E27FC236}">
                <a16:creationId xmlns:a16="http://schemas.microsoft.com/office/drawing/2014/main" id="{A7104F29-C995-4463-83F2-601B7C4B1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268" y="4775200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114">
            <a:extLst>
              <a:ext uri="{FF2B5EF4-FFF2-40B4-BE49-F238E27FC236}">
                <a16:creationId xmlns:a16="http://schemas.microsoft.com/office/drawing/2014/main" id="{70E4949E-F190-4FF1-ACCE-22BC70499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455" y="5703888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115">
            <a:extLst>
              <a:ext uri="{FF2B5EF4-FFF2-40B4-BE49-F238E27FC236}">
                <a16:creationId xmlns:a16="http://schemas.microsoft.com/office/drawing/2014/main" id="{C58A27C9-AB9E-41DF-96E2-CA3FA120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393" y="5132388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16">
            <a:extLst>
              <a:ext uri="{FF2B5EF4-FFF2-40B4-BE49-F238E27FC236}">
                <a16:creationId xmlns:a16="http://schemas.microsoft.com/office/drawing/2014/main" id="{73C4E0F3-A161-4DBB-A98F-6788D9576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330" y="520382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117">
            <a:extLst>
              <a:ext uri="{FF2B5EF4-FFF2-40B4-BE49-F238E27FC236}">
                <a16:creationId xmlns:a16="http://schemas.microsoft.com/office/drawing/2014/main" id="{4CC7A386-6460-4DA3-8AD2-24D90A576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143" y="2987675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35" name="TextBox 118">
            <a:extLst>
              <a:ext uri="{FF2B5EF4-FFF2-40B4-BE49-F238E27FC236}">
                <a16:creationId xmlns:a16="http://schemas.microsoft.com/office/drawing/2014/main" id="{42E2CAB3-AF69-4CAE-A6B4-669BCA89B79C}"/>
              </a:ext>
            </a:extLst>
          </p:cNvPr>
          <p:cNvSpPr txBox="1"/>
          <p:nvPr/>
        </p:nvSpPr>
        <p:spPr>
          <a:xfrm>
            <a:off x="6903330" y="3059113"/>
            <a:ext cx="328613" cy="4937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3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36" name="TextBox 119">
            <a:extLst>
              <a:ext uri="{FF2B5EF4-FFF2-40B4-BE49-F238E27FC236}">
                <a16:creationId xmlns:a16="http://schemas.microsoft.com/office/drawing/2014/main" id="{671CC534-E058-4E71-A3E3-3F818A79C713}"/>
              </a:ext>
            </a:extLst>
          </p:cNvPr>
          <p:cNvSpPr txBox="1"/>
          <p:nvPr/>
        </p:nvSpPr>
        <p:spPr>
          <a:xfrm>
            <a:off x="6260393" y="4275138"/>
            <a:ext cx="328612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6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37" name="TextBox 120">
            <a:extLst>
              <a:ext uri="{FF2B5EF4-FFF2-40B4-BE49-F238E27FC236}">
                <a16:creationId xmlns:a16="http://schemas.microsoft.com/office/drawing/2014/main" id="{BCB293BD-AF5A-41CD-A2FF-894A995BEC86}"/>
              </a:ext>
            </a:extLst>
          </p:cNvPr>
          <p:cNvSpPr txBox="1"/>
          <p:nvPr/>
        </p:nvSpPr>
        <p:spPr>
          <a:xfrm>
            <a:off x="4117268" y="4130675"/>
            <a:ext cx="473075" cy="4937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17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38" name="TextBox 121">
            <a:extLst>
              <a:ext uri="{FF2B5EF4-FFF2-40B4-BE49-F238E27FC236}">
                <a16:creationId xmlns:a16="http://schemas.microsoft.com/office/drawing/2014/main" id="{89D3FB7A-3789-4E17-B829-0FE05AFC8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705" y="5203825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9" name="TextBox 122">
            <a:extLst>
              <a:ext uri="{FF2B5EF4-FFF2-40B4-BE49-F238E27FC236}">
                <a16:creationId xmlns:a16="http://schemas.microsoft.com/office/drawing/2014/main" id="{7BCECDFB-B125-4FBF-AB89-139A1420E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080" y="5775325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40" name="TextBox 123">
            <a:extLst>
              <a:ext uri="{FF2B5EF4-FFF2-40B4-BE49-F238E27FC236}">
                <a16:creationId xmlns:a16="http://schemas.microsoft.com/office/drawing/2014/main" id="{29619B7E-40D8-4271-9A30-B1F0737B3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955" y="5775325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1531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② d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B)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 B</a:t>
            </a:r>
            <a:r>
              <a:rPr lang="ko-KR" altLang="en-US" dirty="0"/>
              <a:t>와 인접한 트리 밖 정점의</a:t>
            </a:r>
            <a:r>
              <a:rPr lang="en-US" altLang="ko-KR" dirty="0"/>
              <a:t> 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0BCB5C1-BB2A-4EE7-964E-2DEF0B030031}"/>
              </a:ext>
            </a:extLst>
          </p:cNvPr>
          <p:cNvSpPr/>
          <p:nvPr/>
        </p:nvSpPr>
        <p:spPr bwMode="auto">
          <a:xfrm>
            <a:off x="5077618" y="3036887"/>
            <a:ext cx="2714625" cy="10715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9F30B4A-8FF5-4029-8E82-170AB14DA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556" y="3429000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101D0CA-1207-4777-BA07-82966FE79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868" y="4286250"/>
            <a:ext cx="357188" cy="3587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8D5D5F-7C2A-4F70-AA0D-3AA1DEA41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118" y="5073650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03E994-B43E-4898-9192-2994FA2DB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493" y="4214812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664CD9-48EE-4742-AC00-015C90DC6856}"/>
              </a:ext>
            </a:extLst>
          </p:cNvPr>
          <p:cNvCxnSpPr>
            <a:cxnSpLocks noChangeShapeType="1"/>
            <a:stCxn id="5" idx="3"/>
            <a:endCxn id="6" idx="7"/>
          </p:cNvCxnSpPr>
          <p:nvPr/>
        </p:nvCxnSpPr>
        <p:spPr bwMode="auto">
          <a:xfrm rot="5400000">
            <a:off x="5133181" y="3698874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393D3D2-C46A-4452-B52A-997004E05B1E}"/>
              </a:ext>
            </a:extLst>
          </p:cNvPr>
          <p:cNvCxnSpPr>
            <a:cxnSpLocks noChangeShapeType="1"/>
            <a:stCxn id="8" idx="3"/>
            <a:endCxn id="7" idx="7"/>
          </p:cNvCxnSpPr>
          <p:nvPr/>
        </p:nvCxnSpPr>
        <p:spPr bwMode="auto">
          <a:xfrm rot="5400000">
            <a:off x="5883275" y="4591843"/>
            <a:ext cx="603250" cy="4619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CED980-3CEE-4CA3-A7FF-118E68322317}"/>
              </a:ext>
            </a:extLst>
          </p:cNvPr>
          <p:cNvCxnSpPr>
            <a:cxnSpLocks noChangeShapeType="1"/>
            <a:stCxn id="8" idx="1"/>
            <a:endCxn id="5" idx="5"/>
          </p:cNvCxnSpPr>
          <p:nvPr/>
        </p:nvCxnSpPr>
        <p:spPr bwMode="auto">
          <a:xfrm rot="16200000" flipV="1">
            <a:off x="5954712" y="3806031"/>
            <a:ext cx="531813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18F49C-E4CC-4218-93C3-315BBC4B6F52}"/>
              </a:ext>
            </a:extLst>
          </p:cNvPr>
          <p:cNvCxnSpPr>
            <a:cxnSpLocks noChangeShapeType="1"/>
            <a:stCxn id="6" idx="5"/>
            <a:endCxn id="7" idx="1"/>
          </p:cNvCxnSpPr>
          <p:nvPr/>
        </p:nvCxnSpPr>
        <p:spPr bwMode="auto">
          <a:xfrm rot="16200000" flipH="1">
            <a:off x="5133180" y="4556125"/>
            <a:ext cx="531813" cy="604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EC2C92E-9C70-4955-BC88-025AD4205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056" y="5716587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92F436-D503-45B4-99CB-9F797DBD7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681" y="5716587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80145F9-77E9-4D78-8E7E-A1C666D1A1BD}"/>
              </a:ext>
            </a:extLst>
          </p:cNvPr>
          <p:cNvCxnSpPr>
            <a:cxnSpLocks noChangeShapeType="1"/>
            <a:stCxn id="6" idx="4"/>
            <a:endCxn id="14" idx="0"/>
          </p:cNvCxnSpPr>
          <p:nvPr/>
        </p:nvCxnSpPr>
        <p:spPr bwMode="auto">
          <a:xfrm rot="5400000">
            <a:off x="4255294" y="5002212"/>
            <a:ext cx="1071562" cy="357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E0BC1F-22C7-4707-8218-5EDE50C958C2}"/>
              </a:ext>
            </a:extLst>
          </p:cNvPr>
          <p:cNvCxnSpPr>
            <a:cxnSpLocks noChangeShapeType="1"/>
            <a:stCxn id="7" idx="3"/>
            <a:endCxn id="14" idx="7"/>
          </p:cNvCxnSpPr>
          <p:nvPr/>
        </p:nvCxnSpPr>
        <p:spPr bwMode="auto">
          <a:xfrm rot="5400000">
            <a:off x="5026025" y="5091906"/>
            <a:ext cx="388937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FEDE4B-31D4-4CD7-A125-96DC48A47F59}"/>
              </a:ext>
            </a:extLst>
          </p:cNvPr>
          <p:cNvCxnSpPr>
            <a:cxnSpLocks noChangeShapeType="1"/>
            <a:stCxn id="7" idx="5"/>
            <a:endCxn id="13" idx="1"/>
          </p:cNvCxnSpPr>
          <p:nvPr/>
        </p:nvCxnSpPr>
        <p:spPr bwMode="auto">
          <a:xfrm rot="16200000" flipH="1">
            <a:off x="6526212" y="4806156"/>
            <a:ext cx="388937" cy="153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8FD8399-E26D-4219-902D-AACD9DF6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6431" y="3429000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FA6278F-CE5D-4F69-A947-E97D4BB81393}"/>
              </a:ext>
            </a:extLst>
          </p:cNvPr>
          <p:cNvCxnSpPr>
            <a:cxnSpLocks noChangeShapeType="1"/>
            <a:stCxn id="18" idx="2"/>
            <a:endCxn id="5" idx="6"/>
          </p:cNvCxnSpPr>
          <p:nvPr/>
        </p:nvCxnSpPr>
        <p:spPr bwMode="auto">
          <a:xfrm rot="10800000">
            <a:off x="6077743" y="3608387"/>
            <a:ext cx="928688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988F67-FF60-4F3C-B795-D606A2E66163}"/>
              </a:ext>
            </a:extLst>
          </p:cNvPr>
          <p:cNvCxnSpPr>
            <a:cxnSpLocks noChangeShapeType="1"/>
            <a:stCxn id="8" idx="7"/>
            <a:endCxn id="18" idx="4"/>
          </p:cNvCxnSpPr>
          <p:nvPr/>
        </p:nvCxnSpPr>
        <p:spPr bwMode="auto">
          <a:xfrm rot="5400000" flipH="1" flipV="1">
            <a:off x="6686549" y="3767931"/>
            <a:ext cx="481013" cy="517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1DB42D-8776-4188-93FC-A533B9C218E3}"/>
              </a:ext>
            </a:extLst>
          </p:cNvPr>
          <p:cNvCxnSpPr>
            <a:cxnSpLocks noChangeShapeType="1"/>
            <a:stCxn id="13" idx="0"/>
            <a:endCxn id="18" idx="5"/>
          </p:cNvCxnSpPr>
          <p:nvPr/>
        </p:nvCxnSpPr>
        <p:spPr bwMode="auto">
          <a:xfrm rot="16200000" flipV="1">
            <a:off x="6472237" y="4574381"/>
            <a:ext cx="1981200" cy="303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D80A214-4526-489B-B420-65BBBF8EFED5}"/>
              </a:ext>
            </a:extLst>
          </p:cNvPr>
          <p:cNvCxnSpPr>
            <a:cxnSpLocks noChangeShapeType="1"/>
            <a:stCxn id="13" idx="2"/>
            <a:endCxn id="14" idx="6"/>
          </p:cNvCxnSpPr>
          <p:nvPr/>
        </p:nvCxnSpPr>
        <p:spPr bwMode="auto">
          <a:xfrm rot="10800000">
            <a:off x="4791868" y="5894387"/>
            <a:ext cx="264318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106">
            <a:extLst>
              <a:ext uri="{FF2B5EF4-FFF2-40B4-BE49-F238E27FC236}">
                <a16:creationId xmlns:a16="http://schemas.microsoft.com/office/drawing/2014/main" id="{13337296-BF8E-41F0-80F9-B4D346E61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931" y="3286125"/>
            <a:ext cx="32226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107">
            <a:extLst>
              <a:ext uri="{FF2B5EF4-FFF2-40B4-BE49-F238E27FC236}">
                <a16:creationId xmlns:a16="http://schemas.microsoft.com/office/drawing/2014/main" id="{0C4DC17F-564D-4C97-B2AA-D4E10BF68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056" y="3714750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108">
            <a:extLst>
              <a:ext uri="{FF2B5EF4-FFF2-40B4-BE49-F238E27FC236}">
                <a16:creationId xmlns:a16="http://schemas.microsoft.com/office/drawing/2014/main" id="{76A6805A-416F-44B5-A69A-24921D361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868" y="3857625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109">
            <a:extLst>
              <a:ext uri="{FF2B5EF4-FFF2-40B4-BE49-F238E27FC236}">
                <a16:creationId xmlns:a16="http://schemas.microsoft.com/office/drawing/2014/main" id="{F950FCD8-C394-4B79-B03D-90A83E82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118" y="4000500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110">
            <a:extLst>
              <a:ext uri="{FF2B5EF4-FFF2-40B4-BE49-F238E27FC236}">
                <a16:creationId xmlns:a16="http://schemas.microsoft.com/office/drawing/2014/main" id="{B90295C5-7D91-4744-8F1B-4C1898A40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3618" y="4573587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111">
            <a:extLst>
              <a:ext uri="{FF2B5EF4-FFF2-40B4-BE49-F238E27FC236}">
                <a16:creationId xmlns:a16="http://schemas.microsoft.com/office/drawing/2014/main" id="{E48D3A0D-BC1D-47F8-AE98-E4F3895DD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7743" y="4716462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112">
            <a:extLst>
              <a:ext uri="{FF2B5EF4-FFF2-40B4-BE49-F238E27FC236}">
                <a16:creationId xmlns:a16="http://schemas.microsoft.com/office/drawing/2014/main" id="{B2209CB2-A666-4989-8D73-3A89DFA95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931" y="4573587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113">
            <a:extLst>
              <a:ext uri="{FF2B5EF4-FFF2-40B4-BE49-F238E27FC236}">
                <a16:creationId xmlns:a16="http://schemas.microsoft.com/office/drawing/2014/main" id="{CAE5FDED-0E6C-46B7-A7A4-43208E69B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4681" y="4859337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114">
            <a:extLst>
              <a:ext uri="{FF2B5EF4-FFF2-40B4-BE49-F238E27FC236}">
                <a16:creationId xmlns:a16="http://schemas.microsoft.com/office/drawing/2014/main" id="{3AB88F79-1CDD-48CE-9DE5-051EEF4B1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868" y="5788025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115">
            <a:extLst>
              <a:ext uri="{FF2B5EF4-FFF2-40B4-BE49-F238E27FC236}">
                <a16:creationId xmlns:a16="http://schemas.microsoft.com/office/drawing/2014/main" id="{6850BA9D-8B19-4022-A2E6-418BBFF9A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806" y="5216525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16">
            <a:extLst>
              <a:ext uri="{FF2B5EF4-FFF2-40B4-BE49-F238E27FC236}">
                <a16:creationId xmlns:a16="http://schemas.microsoft.com/office/drawing/2014/main" id="{1E497F50-5D7F-463A-ABB2-4FF0EB51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743" y="5287962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117">
            <a:extLst>
              <a:ext uri="{FF2B5EF4-FFF2-40B4-BE49-F238E27FC236}">
                <a16:creationId xmlns:a16="http://schemas.microsoft.com/office/drawing/2014/main" id="{A0B7943A-5C09-44B3-9BB8-4B76BEDEB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556" y="3071812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35" name="TextBox 118">
            <a:extLst>
              <a:ext uri="{FF2B5EF4-FFF2-40B4-BE49-F238E27FC236}">
                <a16:creationId xmlns:a16="http://schemas.microsoft.com/office/drawing/2014/main" id="{9FA99652-C2A5-4904-B24B-BB8C1D2E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0743" y="3143250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36" name="TextBox 119">
            <a:extLst>
              <a:ext uri="{FF2B5EF4-FFF2-40B4-BE49-F238E27FC236}">
                <a16:creationId xmlns:a16="http://schemas.microsoft.com/office/drawing/2014/main" id="{E9D2184C-436F-44FA-84EB-F42BFBC54D1A}"/>
              </a:ext>
            </a:extLst>
          </p:cNvPr>
          <p:cNvSpPr txBox="1"/>
          <p:nvPr/>
        </p:nvSpPr>
        <p:spPr>
          <a:xfrm>
            <a:off x="6577806" y="4359275"/>
            <a:ext cx="328612" cy="434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5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37" name="TextBox 120">
            <a:extLst>
              <a:ext uri="{FF2B5EF4-FFF2-40B4-BE49-F238E27FC236}">
                <a16:creationId xmlns:a16="http://schemas.microsoft.com/office/drawing/2014/main" id="{25ABBDCA-6EAC-4BBF-AC2E-EF7A397DD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4681" y="4214812"/>
            <a:ext cx="444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17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38" name="TextBox 121">
            <a:extLst>
              <a:ext uri="{FF2B5EF4-FFF2-40B4-BE49-F238E27FC236}">
                <a16:creationId xmlns:a16="http://schemas.microsoft.com/office/drawing/2014/main" id="{0FB5F908-0D57-48FC-B58B-AE79AF259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9118" y="5287962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39" name="TextBox 122">
            <a:extLst>
              <a:ext uri="{FF2B5EF4-FFF2-40B4-BE49-F238E27FC236}">
                <a16:creationId xmlns:a16="http://schemas.microsoft.com/office/drawing/2014/main" id="{72CDB993-646C-44E9-915C-0648FA8F2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493" y="5859462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40" name="TextBox 123">
            <a:extLst>
              <a:ext uri="{FF2B5EF4-FFF2-40B4-BE49-F238E27FC236}">
                <a16:creationId xmlns:a16="http://schemas.microsoft.com/office/drawing/2014/main" id="{41AB808E-12AE-4AE8-A598-6778F83BF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368" y="5859462"/>
            <a:ext cx="4445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12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49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③ </a:t>
            </a:r>
            <a:r>
              <a:rPr lang="en-US" altLang="ko-KR" dirty="0"/>
              <a:t>d </a:t>
            </a:r>
            <a:r>
              <a:rPr lang="ko-KR" altLang="en-US" dirty="0"/>
              <a:t>값이 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D)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 D</a:t>
            </a:r>
            <a:r>
              <a:rPr lang="ko-KR" altLang="en-US" dirty="0"/>
              <a:t>와 인접한 트리 밖 정점의 </a:t>
            </a:r>
            <a:r>
              <a:rPr lang="en-US" altLang="ko-KR" dirty="0"/>
              <a:t>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AB89A3E-9271-4698-BC31-445DE11B04A4}"/>
              </a:ext>
            </a:extLst>
          </p:cNvPr>
          <p:cNvSpPr/>
          <p:nvPr/>
        </p:nvSpPr>
        <p:spPr bwMode="auto">
          <a:xfrm>
            <a:off x="4962103" y="3108566"/>
            <a:ext cx="2714625" cy="16430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4F3046E-25F5-407E-9DCB-C207FE8F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1" y="3500679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55AAF03-144A-4C26-BAA6-371E0B0EB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353" y="4357929"/>
            <a:ext cx="357188" cy="3587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B8FAE6B-3FB9-4A43-9C9E-D69907C79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603" y="5145329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5D0275B-8481-4A82-883B-46F72863F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978" y="4286491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1FAE4D2-6809-4E49-B346-81BFC547CABA}"/>
              </a:ext>
            </a:extLst>
          </p:cNvPr>
          <p:cNvCxnSpPr>
            <a:cxnSpLocks noChangeShapeType="1"/>
            <a:stCxn id="42" idx="3"/>
            <a:endCxn id="43" idx="7"/>
          </p:cNvCxnSpPr>
          <p:nvPr/>
        </p:nvCxnSpPr>
        <p:spPr bwMode="auto">
          <a:xfrm rot="5400000">
            <a:off x="5017666" y="3770553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EFE5322-2984-41AC-BF7C-49FF85E906CB}"/>
              </a:ext>
            </a:extLst>
          </p:cNvPr>
          <p:cNvCxnSpPr>
            <a:cxnSpLocks noChangeShapeType="1"/>
            <a:stCxn id="45" idx="3"/>
            <a:endCxn id="44" idx="7"/>
          </p:cNvCxnSpPr>
          <p:nvPr/>
        </p:nvCxnSpPr>
        <p:spPr bwMode="auto">
          <a:xfrm rot="5400000">
            <a:off x="5767760" y="4663522"/>
            <a:ext cx="603250" cy="4619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9EE2A31-8289-4236-A295-29F09C5E3A74}"/>
              </a:ext>
            </a:extLst>
          </p:cNvPr>
          <p:cNvCxnSpPr>
            <a:cxnSpLocks noChangeShapeType="1"/>
            <a:stCxn id="45" idx="1"/>
            <a:endCxn id="42" idx="5"/>
          </p:cNvCxnSpPr>
          <p:nvPr/>
        </p:nvCxnSpPr>
        <p:spPr bwMode="auto">
          <a:xfrm rot="16200000" flipV="1">
            <a:off x="5839197" y="3877710"/>
            <a:ext cx="531813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BB6CDB5-614C-4EE1-BA28-3AB32BAF0D53}"/>
              </a:ext>
            </a:extLst>
          </p:cNvPr>
          <p:cNvCxnSpPr>
            <a:cxnSpLocks noChangeShapeType="1"/>
            <a:stCxn id="43" idx="5"/>
            <a:endCxn id="44" idx="1"/>
          </p:cNvCxnSpPr>
          <p:nvPr/>
        </p:nvCxnSpPr>
        <p:spPr bwMode="auto">
          <a:xfrm rot="16200000" flipH="1">
            <a:off x="5017665" y="4627804"/>
            <a:ext cx="531813" cy="604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60A143C-B4D5-4AC5-81E0-F7E9047F4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541" y="5788266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F72D299-FBA8-480D-A29E-C43BA89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166" y="5788266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BD35626-2993-4449-8549-94D6E924A93C}"/>
              </a:ext>
            </a:extLst>
          </p:cNvPr>
          <p:cNvCxnSpPr>
            <a:cxnSpLocks noChangeShapeType="1"/>
            <a:stCxn id="43" idx="4"/>
            <a:endCxn id="51" idx="0"/>
          </p:cNvCxnSpPr>
          <p:nvPr/>
        </p:nvCxnSpPr>
        <p:spPr bwMode="auto">
          <a:xfrm rot="5400000">
            <a:off x="4139779" y="5073891"/>
            <a:ext cx="1071562" cy="357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B09F0E3-3D51-4F46-9FA9-EBDDB541D6FA}"/>
              </a:ext>
            </a:extLst>
          </p:cNvPr>
          <p:cNvCxnSpPr>
            <a:cxnSpLocks noChangeShapeType="1"/>
            <a:stCxn id="44" idx="3"/>
            <a:endCxn id="51" idx="7"/>
          </p:cNvCxnSpPr>
          <p:nvPr/>
        </p:nvCxnSpPr>
        <p:spPr bwMode="auto">
          <a:xfrm rot="5400000">
            <a:off x="4910510" y="5163585"/>
            <a:ext cx="388937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2E8F24-F6B6-4CE8-880C-6C0E4872492E}"/>
              </a:ext>
            </a:extLst>
          </p:cNvPr>
          <p:cNvCxnSpPr>
            <a:cxnSpLocks noChangeShapeType="1"/>
            <a:stCxn id="44" idx="5"/>
            <a:endCxn id="50" idx="1"/>
          </p:cNvCxnSpPr>
          <p:nvPr/>
        </p:nvCxnSpPr>
        <p:spPr bwMode="auto">
          <a:xfrm rot="16200000" flipH="1">
            <a:off x="6410697" y="4877835"/>
            <a:ext cx="388937" cy="153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FF528DD-45EC-4E27-87D9-D06819A4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916" y="3500679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80C8BAD-9E25-48F4-9F65-D442E1C266E1}"/>
              </a:ext>
            </a:extLst>
          </p:cNvPr>
          <p:cNvCxnSpPr>
            <a:cxnSpLocks noChangeShapeType="1"/>
            <a:stCxn id="55" idx="2"/>
            <a:endCxn id="42" idx="6"/>
          </p:cNvCxnSpPr>
          <p:nvPr/>
        </p:nvCxnSpPr>
        <p:spPr bwMode="auto">
          <a:xfrm rot="10800000">
            <a:off x="5962228" y="3680066"/>
            <a:ext cx="928688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7280FE6-BB6D-415C-8C27-5444794AD1EC}"/>
              </a:ext>
            </a:extLst>
          </p:cNvPr>
          <p:cNvCxnSpPr>
            <a:cxnSpLocks noChangeShapeType="1"/>
            <a:stCxn id="45" idx="7"/>
            <a:endCxn id="55" idx="4"/>
          </p:cNvCxnSpPr>
          <p:nvPr/>
        </p:nvCxnSpPr>
        <p:spPr bwMode="auto">
          <a:xfrm rot="5400000" flipH="1" flipV="1">
            <a:off x="6571034" y="3839610"/>
            <a:ext cx="481013" cy="517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AA079C2-67A1-47E1-9D19-D2220DC7CE81}"/>
              </a:ext>
            </a:extLst>
          </p:cNvPr>
          <p:cNvCxnSpPr>
            <a:cxnSpLocks noChangeShapeType="1"/>
            <a:stCxn id="50" idx="0"/>
            <a:endCxn id="55" idx="5"/>
          </p:cNvCxnSpPr>
          <p:nvPr/>
        </p:nvCxnSpPr>
        <p:spPr bwMode="auto">
          <a:xfrm rot="16200000" flipV="1">
            <a:off x="6356722" y="4646060"/>
            <a:ext cx="1981200" cy="303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0B3942A-1C4D-42A3-8436-89801F3283AA}"/>
              </a:ext>
            </a:extLst>
          </p:cNvPr>
          <p:cNvCxnSpPr>
            <a:cxnSpLocks noChangeShapeType="1"/>
            <a:stCxn id="50" idx="2"/>
            <a:endCxn id="51" idx="6"/>
          </p:cNvCxnSpPr>
          <p:nvPr/>
        </p:nvCxnSpPr>
        <p:spPr bwMode="auto">
          <a:xfrm rot="10800000">
            <a:off x="4676353" y="5966066"/>
            <a:ext cx="264318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106">
            <a:extLst>
              <a:ext uri="{FF2B5EF4-FFF2-40B4-BE49-F238E27FC236}">
                <a16:creationId xmlns:a16="http://schemas.microsoft.com/office/drawing/2014/main" id="{BBD0087F-4F47-4111-9A1E-5BE429C0D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416" y="3357804"/>
            <a:ext cx="32226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107">
            <a:extLst>
              <a:ext uri="{FF2B5EF4-FFF2-40B4-BE49-F238E27FC236}">
                <a16:creationId xmlns:a16="http://schemas.microsoft.com/office/drawing/2014/main" id="{E8F0EC67-F8BD-456A-8AE4-ECA369BD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541" y="3786429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108">
            <a:extLst>
              <a:ext uri="{FF2B5EF4-FFF2-40B4-BE49-F238E27FC236}">
                <a16:creationId xmlns:a16="http://schemas.microsoft.com/office/drawing/2014/main" id="{F69C1105-F29D-4F42-9DB9-419D299A2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353" y="3929304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109">
            <a:extLst>
              <a:ext uri="{FF2B5EF4-FFF2-40B4-BE49-F238E27FC236}">
                <a16:creationId xmlns:a16="http://schemas.microsoft.com/office/drawing/2014/main" id="{8C973345-B90E-4907-A109-79F622292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6603" y="4072179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110">
            <a:extLst>
              <a:ext uri="{FF2B5EF4-FFF2-40B4-BE49-F238E27FC236}">
                <a16:creationId xmlns:a16="http://schemas.microsoft.com/office/drawing/2014/main" id="{3E0A7D8F-397B-46AA-9F83-E06B7128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103" y="4645266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111">
            <a:extLst>
              <a:ext uri="{FF2B5EF4-FFF2-40B4-BE49-F238E27FC236}">
                <a16:creationId xmlns:a16="http://schemas.microsoft.com/office/drawing/2014/main" id="{30095A7B-4D20-4080-AD33-42F6D29B6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228" y="4788141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112">
            <a:extLst>
              <a:ext uri="{FF2B5EF4-FFF2-40B4-BE49-F238E27FC236}">
                <a16:creationId xmlns:a16="http://schemas.microsoft.com/office/drawing/2014/main" id="{B8737A02-261D-4094-A4BC-BBBAD66F2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16" y="4645266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113">
            <a:extLst>
              <a:ext uri="{FF2B5EF4-FFF2-40B4-BE49-F238E27FC236}">
                <a16:creationId xmlns:a16="http://schemas.microsoft.com/office/drawing/2014/main" id="{4E0C3462-736F-4FE9-B9BF-15F8AE568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66" y="4931016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114">
            <a:extLst>
              <a:ext uri="{FF2B5EF4-FFF2-40B4-BE49-F238E27FC236}">
                <a16:creationId xmlns:a16="http://schemas.microsoft.com/office/drawing/2014/main" id="{5882BF99-E7C0-4D96-BB21-E75932FF0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353" y="5859704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115">
            <a:extLst>
              <a:ext uri="{FF2B5EF4-FFF2-40B4-BE49-F238E27FC236}">
                <a16:creationId xmlns:a16="http://schemas.microsoft.com/office/drawing/2014/main" id="{3B9F3453-C442-4E1C-868F-E50472A3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291" y="5288204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116">
            <a:extLst>
              <a:ext uri="{FF2B5EF4-FFF2-40B4-BE49-F238E27FC236}">
                <a16:creationId xmlns:a16="http://schemas.microsoft.com/office/drawing/2014/main" id="{C9A53C0B-5BBF-4ADC-B2D5-B3437D47A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228" y="5359641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117">
            <a:extLst>
              <a:ext uri="{FF2B5EF4-FFF2-40B4-BE49-F238E27FC236}">
                <a16:creationId xmlns:a16="http://schemas.microsoft.com/office/drawing/2014/main" id="{F24EB7D2-1CAB-4CF7-9A49-D4A2A30DD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41" y="3143491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72" name="TextBox 118">
            <a:extLst>
              <a:ext uri="{FF2B5EF4-FFF2-40B4-BE49-F238E27FC236}">
                <a16:creationId xmlns:a16="http://schemas.microsoft.com/office/drawing/2014/main" id="{C2DE18D2-D8C4-4329-9D6D-EFBD705E4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228" y="3214929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3" name="TextBox 119">
            <a:extLst>
              <a:ext uri="{FF2B5EF4-FFF2-40B4-BE49-F238E27FC236}">
                <a16:creationId xmlns:a16="http://schemas.microsoft.com/office/drawing/2014/main" id="{29BCD76B-EAD8-4C79-8680-069C5AA19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291" y="4430954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5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4" name="TextBox 120">
            <a:extLst>
              <a:ext uri="{FF2B5EF4-FFF2-40B4-BE49-F238E27FC236}">
                <a16:creationId xmlns:a16="http://schemas.microsoft.com/office/drawing/2014/main" id="{D160E735-9A73-4E41-8F51-5186D413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66" y="4286491"/>
            <a:ext cx="444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17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5" name="TextBox 121">
            <a:extLst>
              <a:ext uri="{FF2B5EF4-FFF2-40B4-BE49-F238E27FC236}">
                <a16:creationId xmlns:a16="http://schemas.microsoft.com/office/drawing/2014/main" id="{33B5BD4C-6F10-4144-BD98-F1702799C5CB}"/>
              </a:ext>
            </a:extLst>
          </p:cNvPr>
          <p:cNvSpPr txBox="1"/>
          <p:nvPr/>
        </p:nvSpPr>
        <p:spPr>
          <a:xfrm>
            <a:off x="5533603" y="5359641"/>
            <a:ext cx="328613" cy="434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9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76" name="TextBox 122">
            <a:extLst>
              <a:ext uri="{FF2B5EF4-FFF2-40B4-BE49-F238E27FC236}">
                <a16:creationId xmlns:a16="http://schemas.microsoft.com/office/drawing/2014/main" id="{1E316E61-D141-4772-9813-65C6A028D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978" y="5931141"/>
            <a:ext cx="3952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ko-KR" altLang="en-US" b="1" u="sng">
                <a:solidFill>
                  <a:srgbClr val="FF0000"/>
                </a:solidFill>
                <a:latin typeface="굴림" panose="020B0600000101010101" pitchFamily="50" charset="-127"/>
              </a:rPr>
              <a:t>∞</a:t>
            </a:r>
          </a:p>
        </p:txBody>
      </p:sp>
      <p:sp>
        <p:nvSpPr>
          <p:cNvPr id="77" name="TextBox 123">
            <a:extLst>
              <a:ext uri="{FF2B5EF4-FFF2-40B4-BE49-F238E27FC236}">
                <a16:creationId xmlns:a16="http://schemas.microsoft.com/office/drawing/2014/main" id="{7C5B41FF-A050-4BAB-A909-1A9D9F6BE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3853" y="5931141"/>
            <a:ext cx="4445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12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12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④ </a:t>
            </a:r>
            <a:r>
              <a:rPr lang="en-US" altLang="ko-KR" dirty="0"/>
              <a:t>d </a:t>
            </a:r>
            <a:r>
              <a:rPr lang="ko-KR" altLang="en-US" dirty="0"/>
              <a:t>값이 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E)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 E</a:t>
            </a:r>
            <a:r>
              <a:rPr lang="ko-KR" altLang="en-US" dirty="0"/>
              <a:t>와 인접한 트리 밖 정점의 </a:t>
            </a:r>
            <a:r>
              <a:rPr lang="en-US" altLang="ko-KR" dirty="0"/>
              <a:t>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</p:txBody>
      </p:sp>
      <p:sp>
        <p:nvSpPr>
          <p:cNvPr id="78" name="자유형 79">
            <a:extLst>
              <a:ext uri="{FF2B5EF4-FFF2-40B4-BE49-F238E27FC236}">
                <a16:creationId xmlns:a16="http://schemas.microsoft.com/office/drawing/2014/main" id="{03C3675A-098F-45DB-8A32-3C8B9B4FEBD8}"/>
              </a:ext>
            </a:extLst>
          </p:cNvPr>
          <p:cNvSpPr/>
          <p:nvPr/>
        </p:nvSpPr>
        <p:spPr bwMode="auto">
          <a:xfrm>
            <a:off x="5184025" y="2954338"/>
            <a:ext cx="2425700" cy="2714625"/>
          </a:xfrm>
          <a:custGeom>
            <a:avLst/>
            <a:gdLst>
              <a:gd name="connsiteX0" fmla="*/ 170688 w 2426208"/>
              <a:gd name="connsiteY0" fmla="*/ 280416 h 2572512"/>
              <a:gd name="connsiteX1" fmla="*/ 0 w 2426208"/>
              <a:gd name="connsiteY1" fmla="*/ 2255520 h 2572512"/>
              <a:gd name="connsiteX2" fmla="*/ 621792 w 2426208"/>
              <a:gd name="connsiteY2" fmla="*/ 2572512 h 2572512"/>
              <a:gd name="connsiteX3" fmla="*/ 2426208 w 2426208"/>
              <a:gd name="connsiteY3" fmla="*/ 597408 h 2572512"/>
              <a:gd name="connsiteX4" fmla="*/ 2072640 w 2426208"/>
              <a:gd name="connsiteY4" fmla="*/ 24384 h 2572512"/>
              <a:gd name="connsiteX5" fmla="*/ 524256 w 2426208"/>
              <a:gd name="connsiteY5" fmla="*/ 0 h 2572512"/>
              <a:gd name="connsiteX6" fmla="*/ 170688 w 2426208"/>
              <a:gd name="connsiteY6" fmla="*/ 280416 h 257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6208" h="2572512">
                <a:moveTo>
                  <a:pt x="170688" y="280416"/>
                </a:moveTo>
                <a:lnTo>
                  <a:pt x="0" y="2255520"/>
                </a:lnTo>
                <a:lnTo>
                  <a:pt x="621792" y="2572512"/>
                </a:lnTo>
                <a:lnTo>
                  <a:pt x="2426208" y="597408"/>
                </a:lnTo>
                <a:cubicBezTo>
                  <a:pt x="2082752" y="20893"/>
                  <a:pt x="2307167" y="24384"/>
                  <a:pt x="2072640" y="24384"/>
                </a:cubicBezTo>
                <a:lnTo>
                  <a:pt x="524256" y="0"/>
                </a:lnTo>
                <a:lnTo>
                  <a:pt x="170688" y="2804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6BC820F-86EA-488C-945C-D1A3BF6AA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212" y="327501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297E290-5459-4EC0-85AD-ADEFCAF1A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525" y="4132263"/>
            <a:ext cx="357187" cy="3587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21C4738-6E7D-4618-8246-D884BC4A6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775" y="491966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3EE01F5-08BF-4098-80DB-4896C374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150" y="4060825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736CECA-4B9B-4DB3-AE80-03EC04475566}"/>
              </a:ext>
            </a:extLst>
          </p:cNvPr>
          <p:cNvCxnSpPr>
            <a:cxnSpLocks noChangeShapeType="1"/>
            <a:stCxn id="79" idx="3"/>
            <a:endCxn id="80" idx="7"/>
          </p:cNvCxnSpPr>
          <p:nvPr/>
        </p:nvCxnSpPr>
        <p:spPr bwMode="auto">
          <a:xfrm rot="5400000">
            <a:off x="4953838" y="3544887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73F7355-6D45-4525-B0E9-80198F768358}"/>
              </a:ext>
            </a:extLst>
          </p:cNvPr>
          <p:cNvCxnSpPr>
            <a:cxnSpLocks noChangeShapeType="1"/>
            <a:stCxn id="82" idx="3"/>
            <a:endCxn id="81" idx="7"/>
          </p:cNvCxnSpPr>
          <p:nvPr/>
        </p:nvCxnSpPr>
        <p:spPr bwMode="auto">
          <a:xfrm rot="5400000">
            <a:off x="5703931" y="4437857"/>
            <a:ext cx="603250" cy="461962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B752FD9-20F6-4C48-A498-D8086C64E0E9}"/>
              </a:ext>
            </a:extLst>
          </p:cNvPr>
          <p:cNvCxnSpPr>
            <a:cxnSpLocks noChangeShapeType="1"/>
            <a:stCxn id="82" idx="1"/>
            <a:endCxn id="79" idx="5"/>
          </p:cNvCxnSpPr>
          <p:nvPr/>
        </p:nvCxnSpPr>
        <p:spPr bwMode="auto">
          <a:xfrm rot="16200000" flipV="1">
            <a:off x="5775368" y="3652044"/>
            <a:ext cx="531813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7012D5-640C-476A-A013-4805314D2DC1}"/>
              </a:ext>
            </a:extLst>
          </p:cNvPr>
          <p:cNvCxnSpPr>
            <a:cxnSpLocks noChangeShapeType="1"/>
            <a:stCxn id="80" idx="5"/>
            <a:endCxn id="81" idx="1"/>
          </p:cNvCxnSpPr>
          <p:nvPr/>
        </p:nvCxnSpPr>
        <p:spPr bwMode="auto">
          <a:xfrm rot="16200000" flipH="1">
            <a:off x="4953837" y="4402138"/>
            <a:ext cx="531813" cy="6048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3808FBF9-65FC-4C9B-A499-BAD43776B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712" y="556260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CB58893-2680-4EEA-A0CA-3F6355F5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337" y="556260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FB2ED4E-CC5C-4A80-8297-DC9F089BCAA6}"/>
              </a:ext>
            </a:extLst>
          </p:cNvPr>
          <p:cNvCxnSpPr>
            <a:cxnSpLocks noChangeShapeType="1"/>
            <a:stCxn id="80" idx="4"/>
            <a:endCxn id="88" idx="0"/>
          </p:cNvCxnSpPr>
          <p:nvPr/>
        </p:nvCxnSpPr>
        <p:spPr bwMode="auto">
          <a:xfrm rot="5400000">
            <a:off x="4075950" y="4848225"/>
            <a:ext cx="1071562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AAA70AD-4554-434D-9D90-77658B204DD1}"/>
              </a:ext>
            </a:extLst>
          </p:cNvPr>
          <p:cNvCxnSpPr>
            <a:cxnSpLocks noChangeShapeType="1"/>
            <a:stCxn id="81" idx="3"/>
            <a:endCxn id="88" idx="7"/>
          </p:cNvCxnSpPr>
          <p:nvPr/>
        </p:nvCxnSpPr>
        <p:spPr bwMode="auto">
          <a:xfrm rot="5400000">
            <a:off x="4846681" y="4937919"/>
            <a:ext cx="388937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1030CCB-584C-4507-A5C2-34841D76A309}"/>
              </a:ext>
            </a:extLst>
          </p:cNvPr>
          <p:cNvCxnSpPr>
            <a:cxnSpLocks noChangeShapeType="1"/>
            <a:stCxn id="81" idx="5"/>
            <a:endCxn id="87" idx="1"/>
          </p:cNvCxnSpPr>
          <p:nvPr/>
        </p:nvCxnSpPr>
        <p:spPr bwMode="auto">
          <a:xfrm rot="16200000" flipH="1">
            <a:off x="6346869" y="4652169"/>
            <a:ext cx="388937" cy="153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FB5950BB-1B2D-4ABA-8C45-44AC0AE4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087" y="327501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E5C8C44-F6CC-4397-A8FC-D77903E135B6}"/>
              </a:ext>
            </a:extLst>
          </p:cNvPr>
          <p:cNvCxnSpPr>
            <a:cxnSpLocks noChangeShapeType="1"/>
            <a:stCxn id="92" idx="2"/>
            <a:endCxn id="79" idx="6"/>
          </p:cNvCxnSpPr>
          <p:nvPr/>
        </p:nvCxnSpPr>
        <p:spPr bwMode="auto">
          <a:xfrm rot="10800000">
            <a:off x="5898400" y="3454400"/>
            <a:ext cx="928687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B09D5A5-600C-4FF8-9705-3D1258F3E5E9}"/>
              </a:ext>
            </a:extLst>
          </p:cNvPr>
          <p:cNvCxnSpPr>
            <a:cxnSpLocks noChangeShapeType="1"/>
            <a:stCxn id="82" idx="7"/>
            <a:endCxn id="92" idx="4"/>
          </p:cNvCxnSpPr>
          <p:nvPr/>
        </p:nvCxnSpPr>
        <p:spPr bwMode="auto">
          <a:xfrm rot="5400000" flipH="1" flipV="1">
            <a:off x="6507206" y="3613944"/>
            <a:ext cx="481013" cy="517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6A49996-8CE4-47D3-806D-C6BEB40FC3E8}"/>
              </a:ext>
            </a:extLst>
          </p:cNvPr>
          <p:cNvCxnSpPr>
            <a:cxnSpLocks noChangeShapeType="1"/>
            <a:stCxn id="87" idx="0"/>
            <a:endCxn id="92" idx="5"/>
          </p:cNvCxnSpPr>
          <p:nvPr/>
        </p:nvCxnSpPr>
        <p:spPr bwMode="auto">
          <a:xfrm rot="16200000" flipV="1">
            <a:off x="6292894" y="4420393"/>
            <a:ext cx="1981200" cy="303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06F1258-41C3-4BB7-9F86-8869220BDC95}"/>
              </a:ext>
            </a:extLst>
          </p:cNvPr>
          <p:cNvCxnSpPr>
            <a:cxnSpLocks noChangeShapeType="1"/>
            <a:stCxn id="87" idx="2"/>
            <a:endCxn id="88" idx="6"/>
          </p:cNvCxnSpPr>
          <p:nvPr/>
        </p:nvCxnSpPr>
        <p:spPr bwMode="auto">
          <a:xfrm rot="10800000">
            <a:off x="4612525" y="5740400"/>
            <a:ext cx="2643187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Box 106">
            <a:extLst>
              <a:ext uri="{FF2B5EF4-FFF2-40B4-BE49-F238E27FC236}">
                <a16:creationId xmlns:a16="http://schemas.microsoft.com/office/drawing/2014/main" id="{E1445D03-AD1A-46D1-B075-E73DFB3A3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587" y="3132138"/>
            <a:ext cx="32226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TextBox 107">
            <a:extLst>
              <a:ext uri="{FF2B5EF4-FFF2-40B4-BE49-F238E27FC236}">
                <a16:creationId xmlns:a16="http://schemas.microsoft.com/office/drawing/2014/main" id="{0EEBFE39-9B3F-4DD3-B025-9BB9668A5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712" y="3560763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TextBox 108">
            <a:extLst>
              <a:ext uri="{FF2B5EF4-FFF2-40B4-BE49-F238E27FC236}">
                <a16:creationId xmlns:a16="http://schemas.microsoft.com/office/drawing/2014/main" id="{0A07A34B-F299-4A7F-930E-FAF3B9972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25" y="3703638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109">
            <a:extLst>
              <a:ext uri="{FF2B5EF4-FFF2-40B4-BE49-F238E27FC236}">
                <a16:creationId xmlns:a16="http://schemas.microsoft.com/office/drawing/2014/main" id="{44498C38-6717-4468-96FC-1775AD37B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775" y="3846513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10">
            <a:extLst>
              <a:ext uri="{FF2B5EF4-FFF2-40B4-BE49-F238E27FC236}">
                <a16:creationId xmlns:a16="http://schemas.microsoft.com/office/drawing/2014/main" id="{F963E06F-F74C-4CDC-A89D-E03D9F4A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275" y="441960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extBox 111">
            <a:extLst>
              <a:ext uri="{FF2B5EF4-FFF2-40B4-BE49-F238E27FC236}">
                <a16:creationId xmlns:a16="http://schemas.microsoft.com/office/drawing/2014/main" id="{9B0AF103-6221-460D-95FC-D6BE90300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400" y="4562475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TextBox 112">
            <a:extLst>
              <a:ext uri="{FF2B5EF4-FFF2-40B4-BE49-F238E27FC236}">
                <a16:creationId xmlns:a16="http://schemas.microsoft.com/office/drawing/2014/main" id="{E9FA0499-62D2-4A71-86AF-5E5EAB137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587" y="441960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13">
            <a:extLst>
              <a:ext uri="{FF2B5EF4-FFF2-40B4-BE49-F238E27FC236}">
                <a16:creationId xmlns:a16="http://schemas.microsoft.com/office/drawing/2014/main" id="{AD318A28-B51D-4BEB-A22D-05B689291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37" y="4705350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TextBox 114">
            <a:extLst>
              <a:ext uri="{FF2B5EF4-FFF2-40B4-BE49-F238E27FC236}">
                <a16:creationId xmlns:a16="http://schemas.microsoft.com/office/drawing/2014/main" id="{42D2639D-44D6-4DEB-8D2A-474C02FC9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25" y="5634038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TextBox 115">
            <a:extLst>
              <a:ext uri="{FF2B5EF4-FFF2-40B4-BE49-F238E27FC236}">
                <a16:creationId xmlns:a16="http://schemas.microsoft.com/office/drawing/2014/main" id="{F172C1AE-0F3C-4E4A-8B74-A601EEF4A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462" y="5062538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TextBox 116">
            <a:extLst>
              <a:ext uri="{FF2B5EF4-FFF2-40B4-BE49-F238E27FC236}">
                <a16:creationId xmlns:a16="http://schemas.microsoft.com/office/drawing/2014/main" id="{535D75BF-44B3-47A1-9385-93D236016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00" y="5133975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TextBox 117">
            <a:extLst>
              <a:ext uri="{FF2B5EF4-FFF2-40B4-BE49-F238E27FC236}">
                <a16:creationId xmlns:a16="http://schemas.microsoft.com/office/drawing/2014/main" id="{F5813E9F-F4B7-4B02-843E-CD3BFAA0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212" y="2917825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109" name="TextBox 118">
            <a:extLst>
              <a:ext uri="{FF2B5EF4-FFF2-40B4-BE49-F238E27FC236}">
                <a16:creationId xmlns:a16="http://schemas.microsoft.com/office/drawing/2014/main" id="{FC271404-5EB2-4DD3-BD44-88D2B655A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1400" y="2989263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0" name="TextBox 119">
            <a:extLst>
              <a:ext uri="{FF2B5EF4-FFF2-40B4-BE49-F238E27FC236}">
                <a16:creationId xmlns:a16="http://schemas.microsoft.com/office/drawing/2014/main" id="{15B2CC51-9397-4690-B408-27C10E2E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462" y="420528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5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1" name="TextBox 120">
            <a:extLst>
              <a:ext uri="{FF2B5EF4-FFF2-40B4-BE49-F238E27FC236}">
                <a16:creationId xmlns:a16="http://schemas.microsoft.com/office/drawing/2014/main" id="{35AE91E0-2151-459E-9757-376A3095F589}"/>
              </a:ext>
            </a:extLst>
          </p:cNvPr>
          <p:cNvSpPr txBox="1"/>
          <p:nvPr/>
        </p:nvSpPr>
        <p:spPr>
          <a:xfrm>
            <a:off x="4183900" y="4025900"/>
            <a:ext cx="479425" cy="4365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10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112" name="TextBox 121">
            <a:extLst>
              <a:ext uri="{FF2B5EF4-FFF2-40B4-BE49-F238E27FC236}">
                <a16:creationId xmlns:a16="http://schemas.microsoft.com/office/drawing/2014/main" id="{2B641249-3CE0-479D-A460-036409DA5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9775" y="5133975"/>
            <a:ext cx="314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9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3" name="TextBox 122">
            <a:extLst>
              <a:ext uri="{FF2B5EF4-FFF2-40B4-BE49-F238E27FC236}">
                <a16:creationId xmlns:a16="http://schemas.microsoft.com/office/drawing/2014/main" id="{FD5B5F57-A5F3-4CFB-B74A-87E67AF38420}"/>
              </a:ext>
            </a:extLst>
          </p:cNvPr>
          <p:cNvSpPr txBox="1"/>
          <p:nvPr/>
        </p:nvSpPr>
        <p:spPr>
          <a:xfrm>
            <a:off x="4041025" y="5740400"/>
            <a:ext cx="328612" cy="4365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4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114" name="TextBox 123">
            <a:extLst>
              <a:ext uri="{FF2B5EF4-FFF2-40B4-BE49-F238E27FC236}">
                <a16:creationId xmlns:a16="http://schemas.microsoft.com/office/drawing/2014/main" id="{EEC172F3-3031-4CDB-B665-49B4272CF04B}"/>
              </a:ext>
            </a:extLst>
          </p:cNvPr>
          <p:cNvSpPr txBox="1"/>
          <p:nvPr/>
        </p:nvSpPr>
        <p:spPr>
          <a:xfrm>
            <a:off x="7470025" y="5705475"/>
            <a:ext cx="328612" cy="434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2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96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⑤ </a:t>
            </a:r>
            <a:r>
              <a:rPr lang="en-US" altLang="ko-KR" dirty="0"/>
              <a:t>d </a:t>
            </a:r>
            <a:r>
              <a:rPr lang="ko-KR" altLang="en-US" dirty="0"/>
              <a:t>값이 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G)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 G</a:t>
            </a:r>
            <a:r>
              <a:rPr lang="ko-KR" altLang="en-US" dirty="0"/>
              <a:t>와 인접한 트리 밖 정점의 </a:t>
            </a:r>
            <a:r>
              <a:rPr lang="en-US" altLang="ko-KR" dirty="0"/>
              <a:t>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</p:txBody>
      </p:sp>
      <p:sp>
        <p:nvSpPr>
          <p:cNvPr id="41" name="자유형 79">
            <a:extLst>
              <a:ext uri="{FF2B5EF4-FFF2-40B4-BE49-F238E27FC236}">
                <a16:creationId xmlns:a16="http://schemas.microsoft.com/office/drawing/2014/main" id="{7A9AD300-410F-4617-9B9B-2264FA503A70}"/>
              </a:ext>
            </a:extLst>
          </p:cNvPr>
          <p:cNvSpPr/>
          <p:nvPr/>
        </p:nvSpPr>
        <p:spPr bwMode="auto">
          <a:xfrm>
            <a:off x="4957071" y="3305175"/>
            <a:ext cx="2670175" cy="3154363"/>
          </a:xfrm>
          <a:custGeom>
            <a:avLst/>
            <a:gdLst>
              <a:gd name="connsiteX0" fmla="*/ 109728 w 2670048"/>
              <a:gd name="connsiteY0" fmla="*/ 292608 h 3011424"/>
              <a:gd name="connsiteX1" fmla="*/ 0 w 2670048"/>
              <a:gd name="connsiteY1" fmla="*/ 2974848 h 3011424"/>
              <a:gd name="connsiteX2" fmla="*/ 2157984 w 2670048"/>
              <a:gd name="connsiteY2" fmla="*/ 3011424 h 3011424"/>
              <a:gd name="connsiteX3" fmla="*/ 2670048 w 2670048"/>
              <a:gd name="connsiteY3" fmla="*/ 2670048 h 3011424"/>
              <a:gd name="connsiteX4" fmla="*/ 2194560 w 2670048"/>
              <a:gd name="connsiteY4" fmla="*/ 12192 h 3011424"/>
              <a:gd name="connsiteX5" fmla="*/ 353568 w 2670048"/>
              <a:gd name="connsiteY5" fmla="*/ 0 h 3011424"/>
              <a:gd name="connsiteX6" fmla="*/ 109728 w 2670048"/>
              <a:gd name="connsiteY6" fmla="*/ 292608 h 30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0048" h="3011424">
                <a:moveTo>
                  <a:pt x="109728" y="292608"/>
                </a:moveTo>
                <a:lnTo>
                  <a:pt x="0" y="2974848"/>
                </a:lnTo>
                <a:lnTo>
                  <a:pt x="2157984" y="3011424"/>
                </a:lnTo>
                <a:lnTo>
                  <a:pt x="2670048" y="2670048"/>
                </a:lnTo>
                <a:lnTo>
                  <a:pt x="2194560" y="12192"/>
                </a:lnTo>
                <a:lnTo>
                  <a:pt x="353568" y="0"/>
                </a:lnTo>
                <a:lnTo>
                  <a:pt x="109728" y="2926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5B1D9B5-4445-4100-8C04-D538CC1F2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821" y="362585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3EFC5FF-4A0F-4D93-8CD3-01905AAFE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134" y="44831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57A7BDD-BBF1-423C-8566-3466DADF4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384" y="52705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9C7A947-D31F-476B-9728-6887C6861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759" y="441166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1029AA0-1831-46F7-8E1C-E24C1F485B00}"/>
              </a:ext>
            </a:extLst>
          </p:cNvPr>
          <p:cNvCxnSpPr>
            <a:cxnSpLocks noChangeShapeType="1"/>
            <a:stCxn id="42" idx="3"/>
            <a:endCxn id="43" idx="7"/>
          </p:cNvCxnSpPr>
          <p:nvPr/>
        </p:nvCxnSpPr>
        <p:spPr bwMode="auto">
          <a:xfrm rot="5400000">
            <a:off x="4655447" y="3895725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61CEB10-BC13-4C1B-8535-5932C8029DA1}"/>
              </a:ext>
            </a:extLst>
          </p:cNvPr>
          <p:cNvCxnSpPr>
            <a:cxnSpLocks noChangeShapeType="1"/>
            <a:stCxn id="45" idx="3"/>
            <a:endCxn id="44" idx="7"/>
          </p:cNvCxnSpPr>
          <p:nvPr/>
        </p:nvCxnSpPr>
        <p:spPr bwMode="auto">
          <a:xfrm rot="5400000">
            <a:off x="5405540" y="4788694"/>
            <a:ext cx="603250" cy="461962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D6BF996-DFA3-458D-A060-7E369C32D11D}"/>
              </a:ext>
            </a:extLst>
          </p:cNvPr>
          <p:cNvCxnSpPr>
            <a:cxnSpLocks noChangeShapeType="1"/>
            <a:stCxn id="45" idx="1"/>
            <a:endCxn id="42" idx="5"/>
          </p:cNvCxnSpPr>
          <p:nvPr/>
        </p:nvCxnSpPr>
        <p:spPr bwMode="auto">
          <a:xfrm rot="16200000" flipV="1">
            <a:off x="5476978" y="4002881"/>
            <a:ext cx="531812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D122F35-981A-400B-953F-02FBAE431A27}"/>
              </a:ext>
            </a:extLst>
          </p:cNvPr>
          <p:cNvCxnSpPr>
            <a:cxnSpLocks noChangeShapeType="1"/>
            <a:stCxn id="43" idx="5"/>
            <a:endCxn id="44" idx="1"/>
          </p:cNvCxnSpPr>
          <p:nvPr/>
        </p:nvCxnSpPr>
        <p:spPr bwMode="auto">
          <a:xfrm rot="16200000" flipH="1">
            <a:off x="4655447" y="4752975"/>
            <a:ext cx="531812" cy="6048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E91EDCA-342C-456E-823B-9C4CA55C0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321" y="5913438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3DDEFA8-1C76-478D-B7A3-CB8DEC71E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946" y="5913438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C346333-FACC-45D8-B494-344026234201}"/>
              </a:ext>
            </a:extLst>
          </p:cNvPr>
          <p:cNvCxnSpPr>
            <a:cxnSpLocks noChangeShapeType="1"/>
            <a:stCxn id="43" idx="4"/>
            <a:endCxn id="51" idx="0"/>
          </p:cNvCxnSpPr>
          <p:nvPr/>
        </p:nvCxnSpPr>
        <p:spPr bwMode="auto">
          <a:xfrm rot="5400000">
            <a:off x="3776765" y="5198269"/>
            <a:ext cx="1073150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D22516B-5B06-4C26-8236-5ADB5D92A4B2}"/>
              </a:ext>
            </a:extLst>
          </p:cNvPr>
          <p:cNvCxnSpPr>
            <a:cxnSpLocks noChangeShapeType="1"/>
            <a:stCxn id="44" idx="3"/>
            <a:endCxn id="51" idx="7"/>
          </p:cNvCxnSpPr>
          <p:nvPr/>
        </p:nvCxnSpPr>
        <p:spPr bwMode="auto">
          <a:xfrm rot="5400000">
            <a:off x="4548290" y="5288756"/>
            <a:ext cx="388938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EE134B8-0883-4DB7-8FFD-5B1012CA03C4}"/>
              </a:ext>
            </a:extLst>
          </p:cNvPr>
          <p:cNvCxnSpPr>
            <a:cxnSpLocks noChangeShapeType="1"/>
            <a:stCxn id="44" idx="5"/>
            <a:endCxn id="50" idx="1"/>
          </p:cNvCxnSpPr>
          <p:nvPr/>
        </p:nvCxnSpPr>
        <p:spPr bwMode="auto">
          <a:xfrm rot="16200000" flipH="1">
            <a:off x="6048478" y="5003006"/>
            <a:ext cx="388938" cy="1533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1702FE22-A3DD-4AB3-8D99-1A76C896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696" y="362585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632C85C-A0F6-4E00-AA5D-73BA926E4AFC}"/>
              </a:ext>
            </a:extLst>
          </p:cNvPr>
          <p:cNvCxnSpPr>
            <a:cxnSpLocks noChangeShapeType="1"/>
            <a:stCxn id="55" idx="2"/>
            <a:endCxn id="42" idx="6"/>
          </p:cNvCxnSpPr>
          <p:nvPr/>
        </p:nvCxnSpPr>
        <p:spPr bwMode="auto">
          <a:xfrm rot="10800000">
            <a:off x="5600009" y="3805238"/>
            <a:ext cx="928687" cy="15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349FEF-8BF0-4169-B2D4-90D4DEA054CF}"/>
              </a:ext>
            </a:extLst>
          </p:cNvPr>
          <p:cNvCxnSpPr>
            <a:cxnSpLocks noChangeShapeType="1"/>
            <a:stCxn id="45" idx="7"/>
            <a:endCxn id="55" idx="4"/>
          </p:cNvCxnSpPr>
          <p:nvPr/>
        </p:nvCxnSpPr>
        <p:spPr bwMode="auto">
          <a:xfrm rot="5400000" flipH="1" flipV="1">
            <a:off x="6208816" y="3964781"/>
            <a:ext cx="481012" cy="517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BE04D85-B418-4AB3-BAF2-BC2C9B0D316E}"/>
              </a:ext>
            </a:extLst>
          </p:cNvPr>
          <p:cNvCxnSpPr>
            <a:cxnSpLocks noChangeShapeType="1"/>
            <a:stCxn id="50" idx="0"/>
            <a:endCxn id="55" idx="5"/>
          </p:cNvCxnSpPr>
          <p:nvPr/>
        </p:nvCxnSpPr>
        <p:spPr bwMode="auto">
          <a:xfrm rot="16200000" flipV="1">
            <a:off x="5994503" y="4771231"/>
            <a:ext cx="1981200" cy="303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C352FCD-4E43-47F5-8509-B841D811B540}"/>
              </a:ext>
            </a:extLst>
          </p:cNvPr>
          <p:cNvCxnSpPr>
            <a:cxnSpLocks noChangeShapeType="1"/>
            <a:stCxn id="50" idx="2"/>
            <a:endCxn id="51" idx="6"/>
          </p:cNvCxnSpPr>
          <p:nvPr/>
        </p:nvCxnSpPr>
        <p:spPr bwMode="auto">
          <a:xfrm rot="10800000">
            <a:off x="4314134" y="6091238"/>
            <a:ext cx="2643187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106">
            <a:extLst>
              <a:ext uri="{FF2B5EF4-FFF2-40B4-BE49-F238E27FC236}">
                <a16:creationId xmlns:a16="http://schemas.microsoft.com/office/drawing/2014/main" id="{9C37B76B-8426-48DC-82AA-3ADA864EF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196" y="3482975"/>
            <a:ext cx="32226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107">
            <a:extLst>
              <a:ext uri="{FF2B5EF4-FFF2-40B4-BE49-F238E27FC236}">
                <a16:creationId xmlns:a16="http://schemas.microsoft.com/office/drawing/2014/main" id="{00E37A29-3565-4B4F-8C29-A09615C7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1321" y="3911600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108">
            <a:extLst>
              <a:ext uri="{FF2B5EF4-FFF2-40B4-BE49-F238E27FC236}">
                <a16:creationId xmlns:a16="http://schemas.microsoft.com/office/drawing/2014/main" id="{CC514410-48D3-4702-8277-D20670BE6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134" y="4054475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109">
            <a:extLst>
              <a:ext uri="{FF2B5EF4-FFF2-40B4-BE49-F238E27FC236}">
                <a16:creationId xmlns:a16="http://schemas.microsoft.com/office/drawing/2014/main" id="{5B3BBB07-0223-4DD7-91B2-61A307644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384" y="4197350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110">
            <a:extLst>
              <a:ext uri="{FF2B5EF4-FFF2-40B4-BE49-F238E27FC236}">
                <a16:creationId xmlns:a16="http://schemas.microsoft.com/office/drawing/2014/main" id="{061D7A89-F5E0-4436-8096-F858F0124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884" y="4770438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111">
            <a:extLst>
              <a:ext uri="{FF2B5EF4-FFF2-40B4-BE49-F238E27FC236}">
                <a16:creationId xmlns:a16="http://schemas.microsoft.com/office/drawing/2014/main" id="{DD2E20C5-1913-4E93-948B-219C073F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009" y="4913313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112">
            <a:extLst>
              <a:ext uri="{FF2B5EF4-FFF2-40B4-BE49-F238E27FC236}">
                <a16:creationId xmlns:a16="http://schemas.microsoft.com/office/drawing/2014/main" id="{7E479322-649E-4269-B1FA-9CEA9D59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196" y="4770438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113">
            <a:extLst>
              <a:ext uri="{FF2B5EF4-FFF2-40B4-BE49-F238E27FC236}">
                <a16:creationId xmlns:a16="http://schemas.microsoft.com/office/drawing/2014/main" id="{AC6E416A-E230-4753-AA4A-738E5AD11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946" y="5056188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114">
            <a:extLst>
              <a:ext uri="{FF2B5EF4-FFF2-40B4-BE49-F238E27FC236}">
                <a16:creationId xmlns:a16="http://schemas.microsoft.com/office/drawing/2014/main" id="{BEA3918E-B0C8-4C41-AC18-2EBA3A6B2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134" y="5984875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115">
            <a:extLst>
              <a:ext uri="{FF2B5EF4-FFF2-40B4-BE49-F238E27FC236}">
                <a16:creationId xmlns:a16="http://schemas.microsoft.com/office/drawing/2014/main" id="{0FC4B4A9-3974-4102-B36D-78E76D51A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071" y="541337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116">
            <a:extLst>
              <a:ext uri="{FF2B5EF4-FFF2-40B4-BE49-F238E27FC236}">
                <a16:creationId xmlns:a16="http://schemas.microsoft.com/office/drawing/2014/main" id="{886BA291-41B9-45CC-973C-840CADFDA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009" y="5484813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117">
            <a:extLst>
              <a:ext uri="{FF2B5EF4-FFF2-40B4-BE49-F238E27FC236}">
                <a16:creationId xmlns:a16="http://schemas.microsoft.com/office/drawing/2014/main" id="{A65CC4CE-94C9-4B54-810D-68E3B87B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821" y="3268663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72" name="TextBox 118">
            <a:extLst>
              <a:ext uri="{FF2B5EF4-FFF2-40B4-BE49-F238E27FC236}">
                <a16:creationId xmlns:a16="http://schemas.microsoft.com/office/drawing/2014/main" id="{1BFFAFA8-9D79-4FFB-BE06-A3A78A845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009" y="3340100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3" name="TextBox 119">
            <a:extLst>
              <a:ext uri="{FF2B5EF4-FFF2-40B4-BE49-F238E27FC236}">
                <a16:creationId xmlns:a16="http://schemas.microsoft.com/office/drawing/2014/main" id="{B58D2617-D59F-43F3-8E3B-05BB46E6F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071" y="4554538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5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4" name="TextBox 120">
            <a:extLst>
              <a:ext uri="{FF2B5EF4-FFF2-40B4-BE49-F238E27FC236}">
                <a16:creationId xmlns:a16="http://schemas.microsoft.com/office/drawing/2014/main" id="{A5BDC2AA-5AAE-4BD0-8959-C770226D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946" y="4411663"/>
            <a:ext cx="4445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10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5" name="TextBox 121">
            <a:extLst>
              <a:ext uri="{FF2B5EF4-FFF2-40B4-BE49-F238E27FC236}">
                <a16:creationId xmlns:a16="http://schemas.microsoft.com/office/drawing/2014/main" id="{F1B378E7-0BC7-483C-9E6E-66AC4CD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384" y="5484813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9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6" name="TextBox 122">
            <a:extLst>
              <a:ext uri="{FF2B5EF4-FFF2-40B4-BE49-F238E27FC236}">
                <a16:creationId xmlns:a16="http://schemas.microsoft.com/office/drawing/2014/main" id="{3D2ED3AA-EE4D-40E4-A99E-44716984F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634" y="609123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4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7" name="TextBox 123">
            <a:extLst>
              <a:ext uri="{FF2B5EF4-FFF2-40B4-BE49-F238E27FC236}">
                <a16:creationId xmlns:a16="http://schemas.microsoft.com/office/drawing/2014/main" id="{E46E0583-9439-44A7-B098-EFC26D74D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634" y="6056313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2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2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⑥ </a:t>
            </a:r>
            <a:r>
              <a:rPr lang="en-US" altLang="ko-KR" dirty="0"/>
              <a:t>d </a:t>
            </a:r>
            <a:r>
              <a:rPr lang="ko-KR" altLang="en-US" dirty="0"/>
              <a:t>값이 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F)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삽입하고</a:t>
            </a:r>
            <a:r>
              <a:rPr lang="en-US" altLang="ko-KR" dirty="0"/>
              <a:t>,  F</a:t>
            </a:r>
            <a:r>
              <a:rPr lang="ko-KR" altLang="en-US" dirty="0"/>
              <a:t>와 인접한 트리 밖 정점의 </a:t>
            </a:r>
            <a:r>
              <a:rPr lang="en-US" altLang="ko-KR" dirty="0"/>
              <a:t>d </a:t>
            </a:r>
            <a:r>
              <a:rPr lang="ko-KR" altLang="en-US" dirty="0"/>
              <a:t>값을 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8" name="자유형 79">
            <a:extLst>
              <a:ext uri="{FF2B5EF4-FFF2-40B4-BE49-F238E27FC236}">
                <a16:creationId xmlns:a16="http://schemas.microsoft.com/office/drawing/2014/main" id="{1A34CD8F-8957-4209-AD6E-07FA46B6951F}"/>
              </a:ext>
            </a:extLst>
          </p:cNvPr>
          <p:cNvSpPr/>
          <p:nvPr/>
        </p:nvSpPr>
        <p:spPr bwMode="auto">
          <a:xfrm>
            <a:off x="4175919" y="3262313"/>
            <a:ext cx="3840162" cy="2914650"/>
          </a:xfrm>
          <a:custGeom>
            <a:avLst/>
            <a:gdLst>
              <a:gd name="connsiteX0" fmla="*/ 1328928 w 3840480"/>
              <a:gd name="connsiteY0" fmla="*/ 219456 h 2913888"/>
              <a:gd name="connsiteX1" fmla="*/ 1280160 w 3840480"/>
              <a:gd name="connsiteY1" fmla="*/ 1304544 h 2913888"/>
              <a:gd name="connsiteX2" fmla="*/ 0 w 3840480"/>
              <a:gd name="connsiteY2" fmla="*/ 2340864 h 2913888"/>
              <a:gd name="connsiteX3" fmla="*/ 109728 w 3840480"/>
              <a:gd name="connsiteY3" fmla="*/ 2913888 h 2913888"/>
              <a:gd name="connsiteX4" fmla="*/ 3840480 w 3840480"/>
              <a:gd name="connsiteY4" fmla="*/ 2901696 h 2913888"/>
              <a:gd name="connsiteX5" fmla="*/ 3401568 w 3840480"/>
              <a:gd name="connsiteY5" fmla="*/ 0 h 2913888"/>
              <a:gd name="connsiteX6" fmla="*/ 1572768 w 3840480"/>
              <a:gd name="connsiteY6" fmla="*/ 24384 h 2913888"/>
              <a:gd name="connsiteX7" fmla="*/ 1328928 w 3840480"/>
              <a:gd name="connsiteY7" fmla="*/ 219456 h 291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0480" h="2913888">
                <a:moveTo>
                  <a:pt x="1328928" y="219456"/>
                </a:moveTo>
                <a:lnTo>
                  <a:pt x="1280160" y="1304544"/>
                </a:lnTo>
                <a:lnTo>
                  <a:pt x="0" y="2340864"/>
                </a:lnTo>
                <a:lnTo>
                  <a:pt x="109728" y="2913888"/>
                </a:lnTo>
                <a:lnTo>
                  <a:pt x="3840480" y="2901696"/>
                </a:lnTo>
                <a:lnTo>
                  <a:pt x="3401568" y="0"/>
                </a:lnTo>
                <a:lnTo>
                  <a:pt x="1572768" y="24384"/>
                </a:lnTo>
                <a:lnTo>
                  <a:pt x="1328928" y="2194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F4B74EC-902B-436C-951C-9CF06D241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544" y="344011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A1B5918-9D9F-4243-A15F-9D9DA28DB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4297363"/>
            <a:ext cx="357188" cy="3587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9464A6C-36B8-4A5A-AFA0-B0B9325B0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106" y="508476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3CD8945-FAD7-4830-AA7A-56B53BB35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481" y="4225925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D127151-5891-4424-A135-BA24E386D034}"/>
              </a:ext>
            </a:extLst>
          </p:cNvPr>
          <p:cNvCxnSpPr>
            <a:cxnSpLocks noChangeShapeType="1"/>
            <a:stCxn id="79" idx="3"/>
            <a:endCxn id="80" idx="7"/>
          </p:cNvCxnSpPr>
          <p:nvPr/>
        </p:nvCxnSpPr>
        <p:spPr bwMode="auto">
          <a:xfrm rot="5400000">
            <a:off x="5160169" y="3709987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75AEF4F-BE1E-4286-AD03-A1AB42359CC6}"/>
              </a:ext>
            </a:extLst>
          </p:cNvPr>
          <p:cNvCxnSpPr>
            <a:cxnSpLocks noChangeShapeType="1"/>
            <a:stCxn id="82" idx="3"/>
            <a:endCxn id="81" idx="7"/>
          </p:cNvCxnSpPr>
          <p:nvPr/>
        </p:nvCxnSpPr>
        <p:spPr bwMode="auto">
          <a:xfrm rot="5400000">
            <a:off x="5910263" y="4602956"/>
            <a:ext cx="603250" cy="461963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386932D-C780-4015-9F2E-8F583544C9B0}"/>
              </a:ext>
            </a:extLst>
          </p:cNvPr>
          <p:cNvCxnSpPr>
            <a:cxnSpLocks noChangeShapeType="1"/>
            <a:stCxn id="82" idx="1"/>
            <a:endCxn id="79" idx="5"/>
          </p:cNvCxnSpPr>
          <p:nvPr/>
        </p:nvCxnSpPr>
        <p:spPr bwMode="auto">
          <a:xfrm rot="16200000" flipV="1">
            <a:off x="5981700" y="3817144"/>
            <a:ext cx="531813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AD68151-1509-4670-82DC-74441EC37828}"/>
              </a:ext>
            </a:extLst>
          </p:cNvPr>
          <p:cNvCxnSpPr>
            <a:cxnSpLocks noChangeShapeType="1"/>
            <a:stCxn id="80" idx="5"/>
            <a:endCxn id="81" idx="1"/>
          </p:cNvCxnSpPr>
          <p:nvPr/>
        </p:nvCxnSpPr>
        <p:spPr bwMode="auto">
          <a:xfrm rot="16200000" flipH="1">
            <a:off x="5160168" y="4567238"/>
            <a:ext cx="531813" cy="604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1923302F-BB88-4F84-84EA-5F0C4E0F6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044" y="57277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9384E80-FCC0-4DB0-8EFB-A8D056F1E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669" y="57277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3A7DD61-F3C7-4E38-9810-2E252ACF90F4}"/>
              </a:ext>
            </a:extLst>
          </p:cNvPr>
          <p:cNvCxnSpPr>
            <a:cxnSpLocks noChangeShapeType="1"/>
            <a:stCxn id="80" idx="4"/>
            <a:endCxn id="88" idx="0"/>
          </p:cNvCxnSpPr>
          <p:nvPr/>
        </p:nvCxnSpPr>
        <p:spPr bwMode="auto">
          <a:xfrm rot="5400000">
            <a:off x="4282282" y="5013325"/>
            <a:ext cx="1071562" cy="357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44EAD8A-A8E9-4433-A411-AC95697001E8}"/>
              </a:ext>
            </a:extLst>
          </p:cNvPr>
          <p:cNvCxnSpPr>
            <a:cxnSpLocks noChangeShapeType="1"/>
            <a:stCxn id="81" idx="3"/>
            <a:endCxn id="88" idx="7"/>
          </p:cNvCxnSpPr>
          <p:nvPr/>
        </p:nvCxnSpPr>
        <p:spPr bwMode="auto">
          <a:xfrm rot="5400000">
            <a:off x="5053013" y="5103019"/>
            <a:ext cx="388937" cy="9620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F04D5-89C1-488F-9871-1E29B59DB3BE}"/>
              </a:ext>
            </a:extLst>
          </p:cNvPr>
          <p:cNvCxnSpPr>
            <a:cxnSpLocks noChangeShapeType="1"/>
            <a:stCxn id="81" idx="5"/>
            <a:endCxn id="87" idx="1"/>
          </p:cNvCxnSpPr>
          <p:nvPr/>
        </p:nvCxnSpPr>
        <p:spPr bwMode="auto">
          <a:xfrm rot="16200000" flipH="1">
            <a:off x="6553200" y="4817269"/>
            <a:ext cx="388937" cy="1533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59E0AAC-9926-4DFD-ACA3-79E386A09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419" y="344011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F0AA9D2-A09F-442D-8A41-ED681310958E}"/>
              </a:ext>
            </a:extLst>
          </p:cNvPr>
          <p:cNvCxnSpPr>
            <a:cxnSpLocks noChangeShapeType="1"/>
            <a:stCxn id="92" idx="2"/>
            <a:endCxn id="79" idx="6"/>
          </p:cNvCxnSpPr>
          <p:nvPr/>
        </p:nvCxnSpPr>
        <p:spPr bwMode="auto">
          <a:xfrm rot="10800000">
            <a:off x="6104731" y="3619500"/>
            <a:ext cx="928688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AB00943-49D4-4173-B32C-B8BF33E161E7}"/>
              </a:ext>
            </a:extLst>
          </p:cNvPr>
          <p:cNvCxnSpPr>
            <a:cxnSpLocks noChangeShapeType="1"/>
            <a:stCxn id="82" idx="7"/>
            <a:endCxn id="92" idx="4"/>
          </p:cNvCxnSpPr>
          <p:nvPr/>
        </p:nvCxnSpPr>
        <p:spPr bwMode="auto">
          <a:xfrm rot="5400000" flipH="1" flipV="1">
            <a:off x="6713537" y="3779044"/>
            <a:ext cx="481013" cy="517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AE405D0-49CE-417E-B398-DEC2939BC173}"/>
              </a:ext>
            </a:extLst>
          </p:cNvPr>
          <p:cNvCxnSpPr>
            <a:cxnSpLocks noChangeShapeType="1"/>
            <a:stCxn id="87" idx="0"/>
            <a:endCxn id="92" idx="5"/>
          </p:cNvCxnSpPr>
          <p:nvPr/>
        </p:nvCxnSpPr>
        <p:spPr bwMode="auto">
          <a:xfrm rot="16200000" flipV="1">
            <a:off x="6499225" y="4585494"/>
            <a:ext cx="1981200" cy="303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7EAF9BA-0774-4E15-8F1D-D6E8D63FB5E7}"/>
              </a:ext>
            </a:extLst>
          </p:cNvPr>
          <p:cNvCxnSpPr>
            <a:cxnSpLocks noChangeShapeType="1"/>
            <a:stCxn id="87" idx="2"/>
            <a:endCxn id="88" idx="6"/>
          </p:cNvCxnSpPr>
          <p:nvPr/>
        </p:nvCxnSpPr>
        <p:spPr bwMode="auto">
          <a:xfrm rot="10800000">
            <a:off x="4818856" y="5905500"/>
            <a:ext cx="264318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Box 106">
            <a:extLst>
              <a:ext uri="{FF2B5EF4-FFF2-40B4-BE49-F238E27FC236}">
                <a16:creationId xmlns:a16="http://schemas.microsoft.com/office/drawing/2014/main" id="{E221FC6B-EF2C-40FD-A13F-E09F336D3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919" y="3297238"/>
            <a:ext cx="32226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TextBox 107">
            <a:extLst>
              <a:ext uri="{FF2B5EF4-FFF2-40B4-BE49-F238E27FC236}">
                <a16:creationId xmlns:a16="http://schemas.microsoft.com/office/drawing/2014/main" id="{D09E726F-B0FE-4D10-82F6-B80A1751E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044" y="3725863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TextBox 108">
            <a:extLst>
              <a:ext uri="{FF2B5EF4-FFF2-40B4-BE49-F238E27FC236}">
                <a16:creationId xmlns:a16="http://schemas.microsoft.com/office/drawing/2014/main" id="{49446AC5-CF5B-4633-A636-64E6B028E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856" y="3868738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109">
            <a:extLst>
              <a:ext uri="{FF2B5EF4-FFF2-40B4-BE49-F238E27FC236}">
                <a16:creationId xmlns:a16="http://schemas.microsoft.com/office/drawing/2014/main" id="{1E9654E9-03E8-43B4-90A4-22A256B9B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106" y="4011613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10">
            <a:extLst>
              <a:ext uri="{FF2B5EF4-FFF2-40B4-BE49-F238E27FC236}">
                <a16:creationId xmlns:a16="http://schemas.microsoft.com/office/drawing/2014/main" id="{0A273412-2954-419D-880B-53D834DC7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606" y="458470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extBox 111">
            <a:extLst>
              <a:ext uri="{FF2B5EF4-FFF2-40B4-BE49-F238E27FC236}">
                <a16:creationId xmlns:a16="http://schemas.microsoft.com/office/drawing/2014/main" id="{B9B3050D-82D2-46C4-9DAE-40F9C40A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731" y="472757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TextBox 112">
            <a:extLst>
              <a:ext uri="{FF2B5EF4-FFF2-40B4-BE49-F238E27FC236}">
                <a16:creationId xmlns:a16="http://schemas.microsoft.com/office/drawing/2014/main" id="{9953E777-68D6-4E2F-9DF1-1EB7A3D2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919" y="458470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13">
            <a:extLst>
              <a:ext uri="{FF2B5EF4-FFF2-40B4-BE49-F238E27FC236}">
                <a16:creationId xmlns:a16="http://schemas.microsoft.com/office/drawing/2014/main" id="{9C127828-1943-46F9-AB53-5DABA0F2A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669" y="4870450"/>
            <a:ext cx="322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TextBox 114">
            <a:extLst>
              <a:ext uri="{FF2B5EF4-FFF2-40B4-BE49-F238E27FC236}">
                <a16:creationId xmlns:a16="http://schemas.microsoft.com/office/drawing/2014/main" id="{6EC3854D-0592-4187-9AFB-7D8D8747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856" y="5799138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TextBox 115">
            <a:extLst>
              <a:ext uri="{FF2B5EF4-FFF2-40B4-BE49-F238E27FC236}">
                <a16:creationId xmlns:a16="http://schemas.microsoft.com/office/drawing/2014/main" id="{B5812F28-9DE4-4ED5-B8A6-0FE620BBF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794" y="5227638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TextBox 116">
            <a:extLst>
              <a:ext uri="{FF2B5EF4-FFF2-40B4-BE49-F238E27FC236}">
                <a16:creationId xmlns:a16="http://schemas.microsoft.com/office/drawing/2014/main" id="{F01D5A5C-91B7-4F87-BFFF-F7343B197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731" y="529907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TextBox 117">
            <a:extLst>
              <a:ext uri="{FF2B5EF4-FFF2-40B4-BE49-F238E27FC236}">
                <a16:creationId xmlns:a16="http://schemas.microsoft.com/office/drawing/2014/main" id="{3A6D66F5-42EF-4F77-9E90-F236AB305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544" y="3082925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109" name="TextBox 118">
            <a:extLst>
              <a:ext uri="{FF2B5EF4-FFF2-40B4-BE49-F238E27FC236}">
                <a16:creationId xmlns:a16="http://schemas.microsoft.com/office/drawing/2014/main" id="{D45882F9-24FC-4DD5-9429-A79FD01B2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7731" y="3154363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0" name="TextBox 119">
            <a:extLst>
              <a:ext uri="{FF2B5EF4-FFF2-40B4-BE49-F238E27FC236}">
                <a16:creationId xmlns:a16="http://schemas.microsoft.com/office/drawing/2014/main" id="{0F76708D-2A0B-4265-AFEF-5F6F46A04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794" y="437038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5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1" name="TextBox 120">
            <a:extLst>
              <a:ext uri="{FF2B5EF4-FFF2-40B4-BE49-F238E27FC236}">
                <a16:creationId xmlns:a16="http://schemas.microsoft.com/office/drawing/2014/main" id="{E18F1A00-124D-427B-AC3E-7FF23C493C20}"/>
              </a:ext>
            </a:extLst>
          </p:cNvPr>
          <p:cNvSpPr txBox="1"/>
          <p:nvPr/>
        </p:nvSpPr>
        <p:spPr>
          <a:xfrm>
            <a:off x="4461669" y="4225925"/>
            <a:ext cx="328612" cy="4365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</a:rPr>
              <a:t>8</a:t>
            </a:r>
            <a:endParaRPr lang="ko-KR" alt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</a:endParaRPr>
          </a:p>
        </p:txBody>
      </p:sp>
      <p:sp>
        <p:nvSpPr>
          <p:cNvPr id="112" name="TextBox 121">
            <a:extLst>
              <a:ext uri="{FF2B5EF4-FFF2-40B4-BE49-F238E27FC236}">
                <a16:creationId xmlns:a16="http://schemas.microsoft.com/office/drawing/2014/main" id="{B41BDDA7-D971-4152-91C9-16250077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106" y="5299075"/>
            <a:ext cx="314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9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3" name="TextBox 122">
            <a:extLst>
              <a:ext uri="{FF2B5EF4-FFF2-40B4-BE49-F238E27FC236}">
                <a16:creationId xmlns:a16="http://schemas.microsoft.com/office/drawing/2014/main" id="{DB4C6A33-9205-47A9-8168-B07C0FA4B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7356" y="5905500"/>
            <a:ext cx="314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4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114" name="TextBox 123">
            <a:extLst>
              <a:ext uri="{FF2B5EF4-FFF2-40B4-BE49-F238E27FC236}">
                <a16:creationId xmlns:a16="http://schemas.microsoft.com/office/drawing/2014/main" id="{DF77207E-A613-4082-A331-15E60EE3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356" y="5870575"/>
            <a:ext cx="314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2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75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D865-22DE-4D1A-8C25-9AECAE50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⑦ </a:t>
            </a:r>
            <a:r>
              <a:rPr lang="en-US" altLang="ko-KR" dirty="0"/>
              <a:t>d </a:t>
            </a:r>
            <a:r>
              <a:rPr lang="ko-KR" altLang="en-US" dirty="0"/>
              <a:t>값이 가장 작은 트리 밖 정점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C)</a:t>
            </a:r>
            <a:r>
              <a:rPr lang="ko-KR" altLang="en-US" dirty="0"/>
              <a:t>을 골라 트리 정점 집합 </a:t>
            </a:r>
            <a:r>
              <a:rPr lang="en-US" altLang="ko-KR" dirty="0"/>
              <a:t>T</a:t>
            </a:r>
            <a:r>
              <a:rPr lang="ko-KR" altLang="en-US" dirty="0"/>
              <a:t>에 삽입하면 알고리즘 종료</a:t>
            </a:r>
          </a:p>
        </p:txBody>
      </p:sp>
      <p:sp>
        <p:nvSpPr>
          <p:cNvPr id="41" name="자유형 77">
            <a:extLst>
              <a:ext uri="{FF2B5EF4-FFF2-40B4-BE49-F238E27FC236}">
                <a16:creationId xmlns:a16="http://schemas.microsoft.com/office/drawing/2014/main" id="{B1D34475-6518-43DE-847B-4CB16D0A0120}"/>
              </a:ext>
            </a:extLst>
          </p:cNvPr>
          <p:cNvSpPr/>
          <p:nvPr/>
        </p:nvSpPr>
        <p:spPr bwMode="auto">
          <a:xfrm>
            <a:off x="4043362" y="3157538"/>
            <a:ext cx="4105275" cy="3154362"/>
          </a:xfrm>
          <a:custGeom>
            <a:avLst/>
            <a:gdLst>
              <a:gd name="connsiteX0" fmla="*/ 1548384 w 3962400"/>
              <a:gd name="connsiteY0" fmla="*/ 24384 h 3011424"/>
              <a:gd name="connsiteX1" fmla="*/ 341376 w 3962400"/>
              <a:gd name="connsiteY1" fmla="*/ 1133856 h 3011424"/>
              <a:gd name="connsiteX2" fmla="*/ 0 w 3962400"/>
              <a:gd name="connsiteY2" fmla="*/ 2609088 h 3011424"/>
              <a:gd name="connsiteX3" fmla="*/ 438912 w 3962400"/>
              <a:gd name="connsiteY3" fmla="*/ 3011424 h 3011424"/>
              <a:gd name="connsiteX4" fmla="*/ 3584448 w 3962400"/>
              <a:gd name="connsiteY4" fmla="*/ 3011424 h 3011424"/>
              <a:gd name="connsiteX5" fmla="*/ 3962400 w 3962400"/>
              <a:gd name="connsiteY5" fmla="*/ 2670048 h 3011424"/>
              <a:gd name="connsiteX6" fmla="*/ 3462528 w 3962400"/>
              <a:gd name="connsiteY6" fmla="*/ 0 h 3011424"/>
              <a:gd name="connsiteX7" fmla="*/ 1548384 w 3962400"/>
              <a:gd name="connsiteY7" fmla="*/ 24384 h 30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2400" h="3011424">
                <a:moveTo>
                  <a:pt x="1548384" y="24384"/>
                </a:moveTo>
                <a:lnTo>
                  <a:pt x="341376" y="1133856"/>
                </a:lnTo>
                <a:lnTo>
                  <a:pt x="0" y="2609088"/>
                </a:lnTo>
                <a:lnTo>
                  <a:pt x="438912" y="3011424"/>
                </a:lnTo>
                <a:lnTo>
                  <a:pt x="3584448" y="3011424"/>
                </a:lnTo>
                <a:lnTo>
                  <a:pt x="3962400" y="2670048"/>
                </a:lnTo>
                <a:lnTo>
                  <a:pt x="3462528" y="0"/>
                </a:lnTo>
                <a:lnTo>
                  <a:pt x="1548384" y="243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marL="1600200" indent="-228600">
              <a:defRPr/>
            </a:pPr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AE2EC2-1616-4233-82C9-2F889EFBB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862" y="3406775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22114D-4615-4623-A238-4D95083BB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4264025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82C364C-33AB-48AB-8635-2E3BC0B02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5051425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A6AFF9-D015-492D-AE1D-B5962B86A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192588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EF5940-C26F-47D6-A397-58D917892E00}"/>
              </a:ext>
            </a:extLst>
          </p:cNvPr>
          <p:cNvCxnSpPr>
            <a:cxnSpLocks noChangeShapeType="1"/>
            <a:stCxn id="42" idx="3"/>
            <a:endCxn id="43" idx="7"/>
          </p:cNvCxnSpPr>
          <p:nvPr/>
        </p:nvCxnSpPr>
        <p:spPr bwMode="auto">
          <a:xfrm rot="5400000">
            <a:off x="5170488" y="3676650"/>
            <a:ext cx="603250" cy="676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07C9F8-E328-48FA-9B1E-B1F52D0B15BB}"/>
              </a:ext>
            </a:extLst>
          </p:cNvPr>
          <p:cNvCxnSpPr>
            <a:cxnSpLocks noChangeShapeType="1"/>
            <a:stCxn id="45" idx="3"/>
            <a:endCxn id="44" idx="7"/>
          </p:cNvCxnSpPr>
          <p:nvPr/>
        </p:nvCxnSpPr>
        <p:spPr bwMode="auto">
          <a:xfrm rot="5400000">
            <a:off x="5920581" y="4569619"/>
            <a:ext cx="603250" cy="461962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AD02C7B-C910-4D41-8CAC-0F14BFF3E5C5}"/>
              </a:ext>
            </a:extLst>
          </p:cNvPr>
          <p:cNvCxnSpPr>
            <a:cxnSpLocks noChangeShapeType="1"/>
            <a:stCxn id="45" idx="1"/>
            <a:endCxn id="42" idx="5"/>
          </p:cNvCxnSpPr>
          <p:nvPr/>
        </p:nvCxnSpPr>
        <p:spPr bwMode="auto">
          <a:xfrm rot="16200000" flipV="1">
            <a:off x="5992019" y="3783806"/>
            <a:ext cx="531812" cy="39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2760D96-D86E-43B8-AD24-C74FA1945843}"/>
              </a:ext>
            </a:extLst>
          </p:cNvPr>
          <p:cNvCxnSpPr>
            <a:cxnSpLocks noChangeShapeType="1"/>
            <a:stCxn id="43" idx="5"/>
            <a:endCxn id="44" idx="1"/>
          </p:cNvCxnSpPr>
          <p:nvPr/>
        </p:nvCxnSpPr>
        <p:spPr bwMode="auto">
          <a:xfrm rot="16200000" flipH="1">
            <a:off x="5170488" y="4533900"/>
            <a:ext cx="531812" cy="6048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4B809A8B-4426-423D-AB16-9172E81CE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2" y="569436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689D4C0-E20B-4778-B399-259B5287D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7" y="5694363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D8307EB-492A-4510-B3C7-D31BBE7492CA}"/>
              </a:ext>
            </a:extLst>
          </p:cNvPr>
          <p:cNvCxnSpPr>
            <a:cxnSpLocks noChangeShapeType="1"/>
            <a:stCxn id="43" idx="4"/>
            <a:endCxn id="51" idx="0"/>
          </p:cNvCxnSpPr>
          <p:nvPr/>
        </p:nvCxnSpPr>
        <p:spPr bwMode="auto">
          <a:xfrm rot="5400000">
            <a:off x="4291806" y="4979194"/>
            <a:ext cx="1073150" cy="3571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971A479-995E-4EE7-B37B-EABA87FC7A1E}"/>
              </a:ext>
            </a:extLst>
          </p:cNvPr>
          <p:cNvCxnSpPr>
            <a:cxnSpLocks noChangeShapeType="1"/>
            <a:stCxn id="44" idx="3"/>
            <a:endCxn id="51" idx="7"/>
          </p:cNvCxnSpPr>
          <p:nvPr/>
        </p:nvCxnSpPr>
        <p:spPr bwMode="auto">
          <a:xfrm rot="5400000">
            <a:off x="5063331" y="5069681"/>
            <a:ext cx="388938" cy="9620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2FDC12-278B-4404-A0C5-4688993E1A52}"/>
              </a:ext>
            </a:extLst>
          </p:cNvPr>
          <p:cNvCxnSpPr>
            <a:cxnSpLocks noChangeShapeType="1"/>
            <a:stCxn id="44" idx="5"/>
            <a:endCxn id="50" idx="1"/>
          </p:cNvCxnSpPr>
          <p:nvPr/>
        </p:nvCxnSpPr>
        <p:spPr bwMode="auto">
          <a:xfrm rot="16200000" flipH="1">
            <a:off x="6563519" y="4783931"/>
            <a:ext cx="388938" cy="1533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A32492FC-C703-43B5-83D4-265FC518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7" y="3406775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62D5CF3-AC5F-455D-9E5D-24127A2115C9}"/>
              </a:ext>
            </a:extLst>
          </p:cNvPr>
          <p:cNvCxnSpPr>
            <a:cxnSpLocks noChangeShapeType="1"/>
            <a:stCxn id="55" idx="2"/>
            <a:endCxn id="42" idx="6"/>
          </p:cNvCxnSpPr>
          <p:nvPr/>
        </p:nvCxnSpPr>
        <p:spPr bwMode="auto">
          <a:xfrm rot="10800000">
            <a:off x="6115050" y="3586163"/>
            <a:ext cx="928687" cy="15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7C6078-E172-408C-BEBE-E73B7EC55898}"/>
              </a:ext>
            </a:extLst>
          </p:cNvPr>
          <p:cNvCxnSpPr>
            <a:cxnSpLocks noChangeShapeType="1"/>
            <a:stCxn id="45" idx="7"/>
            <a:endCxn id="55" idx="4"/>
          </p:cNvCxnSpPr>
          <p:nvPr/>
        </p:nvCxnSpPr>
        <p:spPr bwMode="auto">
          <a:xfrm rot="5400000" flipH="1" flipV="1">
            <a:off x="6723063" y="3746500"/>
            <a:ext cx="481012" cy="51593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73803AF-8BE5-48D1-9D54-6EA4003E8C87}"/>
              </a:ext>
            </a:extLst>
          </p:cNvPr>
          <p:cNvCxnSpPr>
            <a:cxnSpLocks noChangeShapeType="1"/>
            <a:stCxn id="50" idx="0"/>
            <a:endCxn id="55" idx="5"/>
          </p:cNvCxnSpPr>
          <p:nvPr/>
        </p:nvCxnSpPr>
        <p:spPr bwMode="auto">
          <a:xfrm rot="16200000" flipV="1">
            <a:off x="6508750" y="4552950"/>
            <a:ext cx="1981200" cy="3016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41C0ED9-C31B-4396-AE21-F87F9EBE6DA8}"/>
              </a:ext>
            </a:extLst>
          </p:cNvPr>
          <p:cNvCxnSpPr>
            <a:cxnSpLocks noChangeShapeType="1"/>
            <a:stCxn id="50" idx="2"/>
            <a:endCxn id="51" idx="6"/>
          </p:cNvCxnSpPr>
          <p:nvPr/>
        </p:nvCxnSpPr>
        <p:spPr bwMode="auto">
          <a:xfrm rot="10800000">
            <a:off x="4829175" y="5872163"/>
            <a:ext cx="2643187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143">
            <a:extLst>
              <a:ext uri="{FF2B5EF4-FFF2-40B4-BE49-F238E27FC236}">
                <a16:creationId xmlns:a16="http://schemas.microsoft.com/office/drawing/2014/main" id="{D5F1C59B-6CA6-46F5-8E12-0DFA1A662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37" y="3263900"/>
            <a:ext cx="32226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144">
            <a:extLst>
              <a:ext uri="{FF2B5EF4-FFF2-40B4-BE49-F238E27FC236}">
                <a16:creationId xmlns:a16="http://schemas.microsoft.com/office/drawing/2014/main" id="{358C426A-D947-4CE8-98A1-A690D2AC1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62" y="3692525"/>
            <a:ext cx="460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145">
            <a:extLst>
              <a:ext uri="{FF2B5EF4-FFF2-40B4-BE49-F238E27FC236}">
                <a16:creationId xmlns:a16="http://schemas.microsoft.com/office/drawing/2014/main" id="{E241C379-9874-4C41-9D03-AA389EBE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3835400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146">
            <a:extLst>
              <a:ext uri="{FF2B5EF4-FFF2-40B4-BE49-F238E27FC236}">
                <a16:creationId xmlns:a16="http://schemas.microsoft.com/office/drawing/2014/main" id="{04EF06CF-9307-41CE-B6F9-1C9B92B44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425" y="3978275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147">
            <a:extLst>
              <a:ext uri="{FF2B5EF4-FFF2-40B4-BE49-F238E27FC236}">
                <a16:creationId xmlns:a16="http://schemas.microsoft.com/office/drawing/2014/main" id="{7CBF4837-00C9-4F19-980A-0D9A6DDA2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4551363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148">
            <a:extLst>
              <a:ext uri="{FF2B5EF4-FFF2-40B4-BE49-F238E27FC236}">
                <a16:creationId xmlns:a16="http://schemas.microsoft.com/office/drawing/2014/main" id="{3B093852-EA53-4358-9481-E0C1C96D5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4694238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149">
            <a:extLst>
              <a:ext uri="{FF2B5EF4-FFF2-40B4-BE49-F238E27FC236}">
                <a16:creationId xmlns:a16="http://schemas.microsoft.com/office/drawing/2014/main" id="{7FFF25D3-5A22-4D32-962C-8D9218EB3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237" y="4551363"/>
            <a:ext cx="46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150">
            <a:extLst>
              <a:ext uri="{FF2B5EF4-FFF2-40B4-BE49-F238E27FC236}">
                <a16:creationId xmlns:a16="http://schemas.microsoft.com/office/drawing/2014/main" id="{E323851A-42FB-44A6-8F3E-7AF091215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7" y="4837113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151">
            <a:extLst>
              <a:ext uri="{FF2B5EF4-FFF2-40B4-BE49-F238E27FC236}">
                <a16:creationId xmlns:a16="http://schemas.microsoft.com/office/drawing/2014/main" id="{9497EB78-8FF0-46EA-A2C6-FC033F3F6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5765800"/>
            <a:ext cx="460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14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152">
            <a:extLst>
              <a:ext uri="{FF2B5EF4-FFF2-40B4-BE49-F238E27FC236}">
                <a16:creationId xmlns:a16="http://schemas.microsoft.com/office/drawing/2014/main" id="{59AED0B8-CE5A-429C-84D1-749154FF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2" y="5194300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153">
            <a:extLst>
              <a:ext uri="{FF2B5EF4-FFF2-40B4-BE49-F238E27FC236}">
                <a16:creationId xmlns:a16="http://schemas.microsoft.com/office/drawing/2014/main" id="{8ADFEA01-EAE9-491B-8C06-2B04FA3EE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5265738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154">
            <a:extLst>
              <a:ext uri="{FF2B5EF4-FFF2-40B4-BE49-F238E27FC236}">
                <a16:creationId xmlns:a16="http://schemas.microsoft.com/office/drawing/2014/main" id="{A45E198A-17C3-496F-B80C-FDC7F717D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2" y="3049588"/>
            <a:ext cx="322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</a:rPr>
              <a:t>0</a:t>
            </a:r>
            <a:endParaRPr lang="ko-KR" altLang="en-US" b="1" u="sng">
              <a:solidFill>
                <a:srgbClr val="FF0000"/>
              </a:solidFill>
            </a:endParaRPr>
          </a:p>
        </p:txBody>
      </p:sp>
      <p:sp>
        <p:nvSpPr>
          <p:cNvPr id="72" name="TextBox 155">
            <a:extLst>
              <a:ext uri="{FF2B5EF4-FFF2-40B4-BE49-F238E27FC236}">
                <a16:creationId xmlns:a16="http://schemas.microsoft.com/office/drawing/2014/main" id="{745CB942-BAA3-4122-9E0C-A921F34F7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050" y="3121025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3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3" name="TextBox 156">
            <a:extLst>
              <a:ext uri="{FF2B5EF4-FFF2-40B4-BE49-F238E27FC236}">
                <a16:creationId xmlns:a16="http://schemas.microsoft.com/office/drawing/2014/main" id="{2B7EC5FB-FD18-443E-95BE-5F0B44C10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2" y="4335463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5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4" name="TextBox 157">
            <a:extLst>
              <a:ext uri="{FF2B5EF4-FFF2-40B4-BE49-F238E27FC236}">
                <a16:creationId xmlns:a16="http://schemas.microsoft.com/office/drawing/2014/main" id="{FF077CCE-69AC-427B-8EF8-8B2734FB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7" y="4192588"/>
            <a:ext cx="3143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8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5" name="TextBox 158">
            <a:extLst>
              <a:ext uri="{FF2B5EF4-FFF2-40B4-BE49-F238E27FC236}">
                <a16:creationId xmlns:a16="http://schemas.microsoft.com/office/drawing/2014/main" id="{7E6B52C9-5631-4CC1-A0DA-E970BD3A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526573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9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6" name="TextBox 159">
            <a:extLst>
              <a:ext uri="{FF2B5EF4-FFF2-40B4-BE49-F238E27FC236}">
                <a16:creationId xmlns:a16="http://schemas.microsoft.com/office/drawing/2014/main" id="{5F4B7EBF-7394-425C-832D-3B12ECFD6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7" y="572928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4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  <p:sp>
        <p:nvSpPr>
          <p:cNvPr id="77" name="TextBox 160">
            <a:extLst>
              <a:ext uri="{FF2B5EF4-FFF2-40B4-BE49-F238E27FC236}">
                <a16:creationId xmlns:a16="http://schemas.microsoft.com/office/drawing/2014/main" id="{3E242BAC-567C-4BC6-97F8-42D1EA316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675" y="5837238"/>
            <a:ext cx="314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 u="sng">
                <a:solidFill>
                  <a:srgbClr val="FF0000"/>
                </a:solidFill>
                <a:latin typeface="굴림" panose="020B0600000101010101" pitchFamily="50" charset="-127"/>
              </a:rPr>
              <a:t>2</a:t>
            </a:r>
            <a:endParaRPr lang="ko-KR" altLang="en-US" b="1" u="sng">
              <a:solidFill>
                <a:srgbClr val="FF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699-637F-47EA-805C-F3C78504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Prim </a:t>
            </a:r>
            <a:r>
              <a:rPr lang="ko-KR" altLang="en-US" b="1" dirty="0"/>
              <a:t>알고리즘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702752A-D4B4-44D6-98F9-11EBBBE28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33B5F27-B1B6-4CFE-8CF3-745EE972F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094" y="217805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634BAEA-F39C-40F7-A9DC-A12DA9F6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407" y="30353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D259121-61FF-4A6D-BEDA-D0D10A467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657" y="3822700"/>
            <a:ext cx="357187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B3DCDA4-8CB0-477B-BE92-01B5F3FE6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32" y="2963863"/>
            <a:ext cx="357187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4761CC4-B03C-43F0-A17C-05E28EAE9721}"/>
              </a:ext>
            </a:extLst>
          </p:cNvPr>
          <p:cNvCxnSpPr>
            <a:cxnSpLocks noChangeShapeType="1"/>
            <a:stCxn id="81" idx="3"/>
            <a:endCxn id="80" idx="7"/>
          </p:cNvCxnSpPr>
          <p:nvPr/>
        </p:nvCxnSpPr>
        <p:spPr bwMode="auto">
          <a:xfrm rot="5400000">
            <a:off x="5865813" y="3340894"/>
            <a:ext cx="603250" cy="461962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F703CEB4-4A7A-4C9C-A915-043452B1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594" y="4465638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35ED366-AE11-4AD4-BF70-BDCD6557F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219" y="4465638"/>
            <a:ext cx="357188" cy="357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F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81B85D3-217B-4B5E-BE16-CC75167A6DE0}"/>
              </a:ext>
            </a:extLst>
          </p:cNvPr>
          <p:cNvCxnSpPr>
            <a:cxnSpLocks noChangeShapeType="1"/>
            <a:stCxn id="79" idx="4"/>
            <a:endCxn id="84" idx="0"/>
          </p:cNvCxnSpPr>
          <p:nvPr/>
        </p:nvCxnSpPr>
        <p:spPr bwMode="auto">
          <a:xfrm rot="5400000">
            <a:off x="4238626" y="3750469"/>
            <a:ext cx="1073150" cy="3571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F5CA6AE-4223-4832-980D-B0658DBDC6BE}"/>
              </a:ext>
            </a:extLst>
          </p:cNvPr>
          <p:cNvCxnSpPr>
            <a:cxnSpLocks noChangeShapeType="1"/>
            <a:stCxn id="80" idx="3"/>
            <a:endCxn id="84" idx="7"/>
          </p:cNvCxnSpPr>
          <p:nvPr/>
        </p:nvCxnSpPr>
        <p:spPr bwMode="auto">
          <a:xfrm rot="5400000">
            <a:off x="5008563" y="3840956"/>
            <a:ext cx="388938" cy="9620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825BED0-A6AC-49A8-B491-EDD69299C646}"/>
              </a:ext>
            </a:extLst>
          </p:cNvPr>
          <p:cNvCxnSpPr>
            <a:cxnSpLocks noChangeShapeType="1"/>
            <a:stCxn id="80" idx="5"/>
            <a:endCxn id="83" idx="1"/>
          </p:cNvCxnSpPr>
          <p:nvPr/>
        </p:nvCxnSpPr>
        <p:spPr bwMode="auto">
          <a:xfrm rot="16200000" flipH="1">
            <a:off x="6508751" y="3555206"/>
            <a:ext cx="388938" cy="1533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DB470668-F225-458B-8935-BCDECCE9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969" y="2178050"/>
            <a:ext cx="357188" cy="3571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FFF6951-DE47-4AC8-96DA-26CD86F9A2B2}"/>
              </a:ext>
            </a:extLst>
          </p:cNvPr>
          <p:cNvCxnSpPr>
            <a:cxnSpLocks noChangeShapeType="1"/>
            <a:stCxn id="88" idx="2"/>
            <a:endCxn id="78" idx="6"/>
          </p:cNvCxnSpPr>
          <p:nvPr/>
        </p:nvCxnSpPr>
        <p:spPr bwMode="auto">
          <a:xfrm rot="10800000">
            <a:off x="6060282" y="2357438"/>
            <a:ext cx="928687" cy="15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C6F739-9937-4EC4-83D4-C4DA2BFCFC37}"/>
              </a:ext>
            </a:extLst>
          </p:cNvPr>
          <p:cNvCxnSpPr>
            <a:cxnSpLocks noChangeShapeType="1"/>
            <a:stCxn id="81" idx="7"/>
            <a:endCxn id="88" idx="4"/>
          </p:cNvCxnSpPr>
          <p:nvPr/>
        </p:nvCxnSpPr>
        <p:spPr bwMode="auto">
          <a:xfrm rot="5400000" flipH="1" flipV="1">
            <a:off x="6669089" y="2516981"/>
            <a:ext cx="481012" cy="517525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TextBox 106">
            <a:extLst>
              <a:ext uri="{FF2B5EF4-FFF2-40B4-BE49-F238E27FC236}">
                <a16:creationId xmlns:a16="http://schemas.microsoft.com/office/drawing/2014/main" id="{571C212E-3355-4DDD-9FC4-09CE797F2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469" y="2035175"/>
            <a:ext cx="32226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TextBox 109">
            <a:extLst>
              <a:ext uri="{FF2B5EF4-FFF2-40B4-BE49-F238E27FC236}">
                <a16:creationId xmlns:a16="http://schemas.microsoft.com/office/drawing/2014/main" id="{C6734C86-6518-40DD-B2C7-7AEBD47A2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4657" y="2749550"/>
            <a:ext cx="3222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TextBox 111">
            <a:extLst>
              <a:ext uri="{FF2B5EF4-FFF2-40B4-BE49-F238E27FC236}">
                <a16:creationId xmlns:a16="http://schemas.microsoft.com/office/drawing/2014/main" id="{96120053-0060-4C47-8790-42E18A5E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3465513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TextBox 113">
            <a:extLst>
              <a:ext uri="{FF2B5EF4-FFF2-40B4-BE49-F238E27FC236}">
                <a16:creationId xmlns:a16="http://schemas.microsoft.com/office/drawing/2014/main" id="{241DB5CA-E40C-455D-9EA6-CE310CB43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7219" y="3608388"/>
            <a:ext cx="3222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115">
            <a:extLst>
              <a:ext uri="{FF2B5EF4-FFF2-40B4-BE49-F238E27FC236}">
                <a16:creationId xmlns:a16="http://schemas.microsoft.com/office/drawing/2014/main" id="{88A1A5E6-B71F-4CA3-AB51-B9CB0A7F9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0344" y="3965575"/>
            <a:ext cx="322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TextBox 116">
            <a:extLst>
              <a:ext uri="{FF2B5EF4-FFF2-40B4-BE49-F238E27FC236}">
                <a16:creationId xmlns:a16="http://schemas.microsoft.com/office/drawing/2014/main" id="{EBF79770-D5A7-4138-A23B-EC56DBB50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282" y="4037013"/>
            <a:ext cx="3222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0000CC"/>
                </a:solidFill>
                <a:latin typeface="샘물" charset="-127"/>
                <a:ea typeface="샘물" charset="-127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9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6D3BD-FC83-4A5F-A61B-668D472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해싱</a:t>
            </a:r>
            <a:r>
              <a:rPr lang="en-US" altLang="ko-KR" b="1" dirty="0"/>
              <a:t>(Hashing)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8E3D6-8FC5-470F-84FC-ACFB149B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대부분의 탐색 방법들은 키 값을 직접 비교함으로써 탐색하고자 하는 항목에 접근해왔다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err="1"/>
              <a:t>해싱</a:t>
            </a:r>
            <a:r>
              <a:rPr lang="en-US" altLang="ko-KR" dirty="0"/>
              <a:t>(hashing) : </a:t>
            </a:r>
            <a:r>
              <a:rPr lang="ko-KR" altLang="en-US" dirty="0"/>
              <a:t>키 값에 대한 산술적인 연산을 수행하여 연산결과에 해당하는 해시 값을 구하고 계산된 해시 값을 사용하여 해시 테이블에 저장돼 있는 항목의 위치를 파악</a:t>
            </a:r>
          </a:p>
          <a:p>
            <a:r>
              <a:rPr lang="ko-KR" altLang="en-US" u="sng" dirty="0"/>
              <a:t> </a:t>
            </a:r>
            <a:r>
              <a:rPr lang="en-US" altLang="ko-KR" u="sng" dirty="0"/>
              <a:t>- &gt; </a:t>
            </a:r>
            <a:r>
              <a:rPr lang="ko-KR" altLang="en-US" u="sng" dirty="0" err="1"/>
              <a:t>해싱</a:t>
            </a:r>
            <a:r>
              <a:rPr lang="ko-KR" altLang="en-US" u="sng" dirty="0"/>
              <a:t> </a:t>
            </a:r>
            <a:r>
              <a:rPr lang="en-US" altLang="ko-KR" u="sng" dirty="0"/>
              <a:t>:</a:t>
            </a:r>
            <a:r>
              <a:rPr lang="ko-KR" altLang="en-US" u="sng" dirty="0"/>
              <a:t> 키 값에 대한 해시 값을 계산하여 탐색하고자 하는 항목에 접근하는 방법</a:t>
            </a:r>
            <a:endParaRPr lang="en-US" altLang="ko-KR" u="sng" dirty="0"/>
          </a:p>
          <a:p>
            <a:r>
              <a:rPr lang="en-US" altLang="ko-KR" u="sng" dirty="0"/>
              <a:t>(</a:t>
            </a:r>
            <a:r>
              <a:rPr lang="ko-KR" altLang="en-US" u="sng" dirty="0" err="1"/>
              <a:t>해싱은</a:t>
            </a:r>
            <a:r>
              <a:rPr lang="ko-KR" altLang="en-US" u="sng" dirty="0"/>
              <a:t> 사전구조</a:t>
            </a:r>
            <a:r>
              <a:rPr lang="en-US" altLang="ko-KR" u="sng" dirty="0"/>
              <a:t>(dictionary)</a:t>
            </a:r>
            <a:r>
              <a:rPr lang="ko-KR" altLang="en-US" u="sng" dirty="0"/>
              <a:t>를 가장 효율적으로 구현할 수 있는 방법으로 사용됨</a:t>
            </a:r>
            <a:r>
              <a:rPr lang="en-US" altLang="ko-KR" u="sng" dirty="0"/>
              <a:t>)</a:t>
            </a:r>
            <a:endParaRPr lang="ko-KR" altLang="en-US" u="sng" dirty="0"/>
          </a:p>
          <a:p>
            <a:endParaRPr lang="ko-KR" altLang="en-US" u="sng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568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6D3BD-FC83-4A5F-A61B-668D472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해싱</a:t>
            </a:r>
            <a:r>
              <a:rPr lang="en-US" altLang="ko-KR" b="1" dirty="0"/>
              <a:t>(Hashing) </a:t>
            </a:r>
            <a:r>
              <a:rPr lang="ko-KR" altLang="en-US" b="1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8E3D6-8FC5-470F-84FC-ACFB149B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</a:t>
            </a:r>
            <a:r>
              <a:rPr lang="en-US" altLang="ko-KR" dirty="0"/>
              <a:t>:</a:t>
            </a:r>
            <a:r>
              <a:rPr lang="ko-KR" altLang="en-US" dirty="0"/>
              <a:t> 키 값이 서로 다름에도 불구하고</a:t>
            </a:r>
            <a:r>
              <a:rPr lang="en-US" altLang="ko-KR" dirty="0"/>
              <a:t>, </a:t>
            </a:r>
            <a:r>
              <a:rPr lang="ko-KR" altLang="en-US" dirty="0" err="1"/>
              <a:t>해싱</a:t>
            </a:r>
            <a:r>
              <a:rPr lang="ko-KR" altLang="en-US" dirty="0"/>
              <a:t> 함수로 만들어낸 </a:t>
            </a:r>
            <a:r>
              <a:rPr lang="ko-KR" altLang="en-US" dirty="0" err="1"/>
              <a:t>버킷</a:t>
            </a:r>
            <a:r>
              <a:rPr lang="ko-KR" altLang="en-US" dirty="0"/>
              <a:t> 주소가 값은 경우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동거자 </a:t>
            </a:r>
            <a:r>
              <a:rPr lang="en-US" altLang="ko-KR" dirty="0"/>
              <a:t>: </a:t>
            </a:r>
            <a:r>
              <a:rPr lang="ko-KR" altLang="en-US" dirty="0"/>
              <a:t>충돌이 일어난 키 값들의 집합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키 값의 크기만큼 </a:t>
            </a:r>
            <a:r>
              <a:rPr lang="ko-KR" altLang="en-US" dirty="0" err="1"/>
              <a:t>버킷을</a:t>
            </a:r>
            <a:r>
              <a:rPr lang="ko-KR" altLang="en-US" dirty="0"/>
              <a:t> 만드는 것은 메모리 공간 낭비가 될 수 있다</a:t>
            </a:r>
            <a:r>
              <a:rPr lang="en-US" altLang="ko-KR" dirty="0"/>
              <a:t>. </a:t>
            </a:r>
            <a:r>
              <a:rPr lang="ko-KR" altLang="en-US" dirty="0"/>
              <a:t>의도적으로 하나의 </a:t>
            </a:r>
            <a:r>
              <a:rPr lang="ko-KR" altLang="en-US" dirty="0" err="1"/>
              <a:t>버킷주소에</a:t>
            </a:r>
            <a:r>
              <a:rPr lang="ko-KR" altLang="en-US" dirty="0"/>
              <a:t> 해당하는 </a:t>
            </a:r>
            <a:r>
              <a:rPr lang="ko-KR" altLang="en-US" dirty="0" err="1"/>
              <a:t>키값들의</a:t>
            </a:r>
            <a:r>
              <a:rPr lang="ko-KR" altLang="en-US" dirty="0"/>
              <a:t> 수를 조절하여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19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88B5D-EF49-437D-9BA4-3438566E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신장트리</a:t>
            </a:r>
            <a:r>
              <a:rPr lang="en-US" altLang="ko-KR" dirty="0"/>
              <a:t>(Spanning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EDF04-6D54-4053-9640-92F33198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모든 정점을 포함</a:t>
            </a:r>
            <a:r>
              <a:rPr lang="ko-KR" altLang="en-US" dirty="0"/>
              <a:t>하고</a:t>
            </a:r>
            <a:endParaRPr lang="en-US" altLang="ko-KR" dirty="0"/>
          </a:p>
          <a:p>
            <a:r>
              <a:rPr lang="ko-KR" altLang="en-US" dirty="0"/>
              <a:t>정점간 서로 </a:t>
            </a:r>
            <a:r>
              <a:rPr lang="ko-KR" altLang="en-US" b="1" dirty="0"/>
              <a:t>연결</a:t>
            </a:r>
            <a:r>
              <a:rPr lang="ko-KR" altLang="en-US" dirty="0"/>
              <a:t>되면서 </a:t>
            </a:r>
            <a:r>
              <a:rPr lang="ko-KR" altLang="en-US" b="1" dirty="0"/>
              <a:t>사이클이 존재하지 않는</a:t>
            </a:r>
            <a:r>
              <a:rPr lang="ko-KR" altLang="en-US" dirty="0"/>
              <a:t> 그래프</a:t>
            </a:r>
            <a:r>
              <a:rPr lang="en-US" altLang="ko-KR" dirty="0"/>
              <a:t>( : 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FD03AF78-7EE9-4203-BD1C-CF9D1BEE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39" y="862012"/>
            <a:ext cx="5696722" cy="56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6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6D3BD-FC83-4A5F-A61B-668D472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해싱</a:t>
            </a:r>
            <a:r>
              <a:rPr lang="en-US" altLang="ko-KR" b="1" dirty="0"/>
              <a:t>(Hashing) </a:t>
            </a:r>
            <a:r>
              <a:rPr lang="ko-KR" altLang="en-US" b="1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8E3D6-8FC5-470F-84FC-ACFB149B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5EB62-6EF2-44C2-A8E6-98936E2C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69" y="1690688"/>
            <a:ext cx="8295515" cy="21123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6FA647-126A-4D4E-8638-721885D0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95" y="3795372"/>
            <a:ext cx="7473661" cy="27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92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BAF52-2CD1-430A-A322-2E3C300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59079-2744-484E-AC7B-258A01700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제산법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나머지 연산자</a:t>
            </a:r>
            <a:r>
              <a:rPr lang="en-US" altLang="ko-KR" dirty="0"/>
              <a:t>(%)</a:t>
            </a:r>
            <a:r>
              <a:rPr lang="ko-KR" altLang="en-US" dirty="0"/>
              <a:t>를 사용하여 테이블 주소를 계산 </a:t>
            </a:r>
            <a:r>
              <a:rPr lang="ko-KR" altLang="en-US" dirty="0" err="1"/>
              <a:t>하는방법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보통 소수로 나누는게 좋다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버켓주소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키 값 </a:t>
            </a:r>
            <a:r>
              <a:rPr lang="en-US" altLang="ko-KR" dirty="0"/>
              <a:t>% </a:t>
            </a:r>
            <a:r>
              <a:rPr lang="ko-KR" altLang="en-US" dirty="0" err="1"/>
              <a:t>해쉬테이블</a:t>
            </a:r>
            <a:r>
              <a:rPr lang="ko-KR" altLang="en-US" dirty="0"/>
              <a:t> 크기</a:t>
            </a:r>
          </a:p>
          <a:p>
            <a:endParaRPr lang="ko-KR" altLang="en-US" dirty="0"/>
          </a:p>
          <a:p>
            <a:r>
              <a:rPr lang="en-US" altLang="ko-KR" dirty="0"/>
              <a:t>512%100 = 12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E2D2F4-1458-4E68-96CC-719685B30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mblogthumb-phinf.pstatic.net/20100315_28/manhdh_1268662154135ME175_jpg/noname01_manhdh.jpg?type=w210">
            <a:extLst>
              <a:ext uri="{FF2B5EF4-FFF2-40B4-BE49-F238E27FC236}">
                <a16:creationId xmlns:a16="http://schemas.microsoft.com/office/drawing/2014/main" id="{54F6E786-CB90-4362-8AC0-3FAE362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-1143000"/>
            <a:ext cx="2000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14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60FBC-0EE9-4E7D-B98B-DA2D397A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B7AC9-F224-4A80-AE86-1DED8B7A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중간 제곱 방법</a:t>
            </a:r>
          </a:p>
          <a:p>
            <a:endParaRPr lang="ko-KR" altLang="en-US" dirty="0"/>
          </a:p>
          <a:p>
            <a:r>
              <a:rPr lang="ko-KR" altLang="en-US" dirty="0"/>
              <a:t> 레코드 키 값을 제곱한 후에 결과 값의 중간 부분에 있는 몇 비트를 선택 하여 해시 테이블의 홈 주소로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공식 </a:t>
            </a:r>
            <a:r>
              <a:rPr lang="en-US" altLang="ko-KR" dirty="0"/>
              <a:t>: </a:t>
            </a:r>
            <a:r>
              <a:rPr lang="ko-KR" altLang="en-US" dirty="0"/>
              <a:t>키 값 제곱 </a:t>
            </a:r>
            <a:r>
              <a:rPr lang="en-US" altLang="ko-KR" dirty="0"/>
              <a:t>=&gt; </a:t>
            </a:r>
            <a:r>
              <a:rPr lang="ko-KR" altLang="en-US" dirty="0" err="1"/>
              <a:t>해쉬</a:t>
            </a:r>
            <a:r>
              <a:rPr lang="ko-KR" altLang="en-US" dirty="0"/>
              <a:t> 테이블 크기에 따라 </a:t>
            </a:r>
            <a:r>
              <a:rPr lang="ko-KR" altLang="en-US" dirty="0" err="1"/>
              <a:t>주소값</a:t>
            </a:r>
            <a:r>
              <a:rPr lang="ko-KR" altLang="en-US" dirty="0"/>
              <a:t> 산출</a:t>
            </a:r>
          </a:p>
          <a:p>
            <a:endParaRPr lang="ko-KR" altLang="en-US" dirty="0"/>
          </a:p>
          <a:p>
            <a:r>
              <a:rPr lang="en-US" altLang="ko-KR" dirty="0"/>
              <a:t>-ex: </a:t>
            </a:r>
            <a:r>
              <a:rPr lang="ko-KR" altLang="en-US" dirty="0"/>
              <a:t>레코드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K=512</a:t>
            </a:r>
            <a:r>
              <a:rPr lang="ko-KR" altLang="en-US" dirty="0" err="1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해시 테이블의 크기가 </a:t>
            </a:r>
            <a:r>
              <a:rPr lang="en-US" altLang="ko-KR" dirty="0"/>
              <a:t>100 </a:t>
            </a:r>
            <a:r>
              <a:rPr lang="ko-KR" altLang="en-US" dirty="0"/>
              <a:t>일 때 제곱 법에 의한 레코드 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-&gt; 512 </a:t>
            </a:r>
            <a:r>
              <a:rPr lang="ko-KR" altLang="en-US" dirty="0"/>
              <a:t>제곱</a:t>
            </a:r>
            <a:r>
              <a:rPr lang="en-US" altLang="ko-KR" dirty="0"/>
              <a:t>=262144 =&gt;&gt; </a:t>
            </a:r>
            <a:r>
              <a:rPr lang="ko-KR" altLang="en-US" dirty="0"/>
              <a:t>중간 </a:t>
            </a:r>
            <a:r>
              <a:rPr lang="en-US" altLang="ko-KR" dirty="0"/>
              <a:t>2</a:t>
            </a:r>
            <a:r>
              <a:rPr lang="ko-KR" altLang="en-US" dirty="0"/>
              <a:t>자리 “</a:t>
            </a:r>
            <a:r>
              <a:rPr lang="en-US" altLang="ko-KR" dirty="0"/>
              <a:t>21” </a:t>
            </a:r>
            <a:r>
              <a:rPr lang="ko-KR" altLang="en-US" dirty="0"/>
              <a:t>최종 </a:t>
            </a:r>
            <a:r>
              <a:rPr lang="ko-KR" altLang="en-US" dirty="0" err="1"/>
              <a:t>주소값이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93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FD01-CE5E-46CB-B8A9-F6DDD6AF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1DB16-A62F-4227-A255-2BC43C6B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이동 방법</a:t>
            </a:r>
          </a:p>
          <a:p>
            <a:endParaRPr lang="ko-KR" altLang="en-US" dirty="0"/>
          </a:p>
          <a:p>
            <a:r>
              <a:rPr lang="ko-KR" altLang="en-US" dirty="0"/>
              <a:t>레코드의 키를 마지막 부분을 제외한 모든 부분의 길이가 동일하게 여러 부분으로 나누고</a:t>
            </a:r>
            <a:r>
              <a:rPr lang="en-US" altLang="ko-KR" dirty="0"/>
              <a:t>, </a:t>
            </a:r>
            <a:r>
              <a:rPr lang="ko-KR" altLang="en-US" dirty="0"/>
              <a:t>이 부분을 모두 더하여 해시 테이블의 홈 주소로 이용하는 방법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</a:t>
            </a:r>
            <a:r>
              <a:rPr lang="ko-KR" altLang="en-US" dirty="0"/>
              <a:t>）</a:t>
            </a:r>
            <a:r>
              <a:rPr lang="ko-KR" altLang="en-US" dirty="0" err="1"/>
              <a:t>기본키값은</a:t>
            </a:r>
            <a:r>
              <a:rPr lang="ko-KR" altLang="en-US" dirty="0"/>
              <a:t> 주민번호로 </a:t>
            </a:r>
            <a:r>
              <a:rPr lang="en-US" altLang="ko-KR" dirty="0"/>
              <a:t>123456-7890123, </a:t>
            </a:r>
            <a:r>
              <a:rPr lang="ko-KR" altLang="en-US" dirty="0" err="1"/>
              <a:t>해시테이블크기는</a:t>
            </a:r>
            <a:r>
              <a:rPr lang="ko-KR" altLang="en-US" dirty="0"/>
              <a:t> </a:t>
            </a:r>
            <a:r>
              <a:rPr lang="en-US" altLang="ko-KR" dirty="0"/>
              <a:t>1000 </a:t>
            </a:r>
            <a:r>
              <a:rPr lang="ko-KR" altLang="en-US" dirty="0"/>
              <a:t>가정일 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123+456+789+012+3= 1383 =&gt; 1383%1000 = 383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6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01D9D-6CDF-4AE9-818E-6F08F638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A8EC0-4EF0-463F-B874-FA38C2A7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5) </a:t>
            </a:r>
            <a:r>
              <a:rPr lang="ko-KR" altLang="en-US" dirty="0"/>
              <a:t>계수 분석법</a:t>
            </a:r>
          </a:p>
          <a:p>
            <a:endParaRPr lang="ko-KR" altLang="en-US" dirty="0"/>
          </a:p>
          <a:p>
            <a:r>
              <a:rPr lang="ko-KR" altLang="en-US" dirty="0"/>
              <a:t>레코드 키를 구성하는 수들이 모든 키들 내에서 각 자리별로 어떤 분포인지 </a:t>
            </a:r>
            <a:r>
              <a:rPr lang="ko-KR" altLang="en-US" dirty="0" err="1"/>
              <a:t>를</a:t>
            </a:r>
            <a:r>
              <a:rPr lang="ko-KR" altLang="en-US" dirty="0"/>
              <a:t> 조사하여 비교적 고른 분포를 나타내는 자릿수를 필요한만큼 선택</a:t>
            </a:r>
            <a:r>
              <a:rPr lang="en-US" altLang="ko-KR" dirty="0"/>
              <a:t>, </a:t>
            </a:r>
            <a:r>
              <a:rPr lang="ko-KR" altLang="en-US" dirty="0"/>
              <a:t>레코드의 홈주소로 사용하는 방법</a:t>
            </a:r>
          </a:p>
          <a:p>
            <a:endParaRPr lang="ko-KR" altLang="en-US" dirty="0"/>
          </a:p>
          <a:p>
            <a:r>
              <a:rPr lang="en-US" altLang="ko-KR" dirty="0"/>
              <a:t>(EX) </a:t>
            </a:r>
            <a:r>
              <a:rPr lang="ko-KR" altLang="en-US" dirty="0"/>
              <a:t>해시 테이블의 크기</a:t>
            </a:r>
            <a:r>
              <a:rPr lang="en-US" altLang="ko-KR" dirty="0"/>
              <a:t>=1000, </a:t>
            </a:r>
            <a:r>
              <a:rPr lang="ko-KR" altLang="en-US" dirty="0"/>
              <a:t>홈 주소 </a:t>
            </a:r>
            <a:r>
              <a:rPr lang="en-US" altLang="ko-KR" dirty="0"/>
              <a:t>: 0 ~999</a:t>
            </a:r>
            <a:r>
              <a:rPr lang="ko-KR" altLang="en-US" dirty="0"/>
              <a:t>까지</a:t>
            </a:r>
            <a:r>
              <a:rPr lang="en-US" altLang="ko-KR" dirty="0"/>
              <a:t>(3</a:t>
            </a:r>
            <a:r>
              <a:rPr lang="ko-KR" altLang="en-US" dirty="0"/>
              <a:t>자리 필요</a:t>
            </a:r>
            <a:r>
              <a:rPr lang="en-US" altLang="ko-KR" dirty="0"/>
              <a:t>) </a:t>
            </a:r>
            <a:r>
              <a:rPr lang="ko-KR" altLang="en-US" dirty="0"/>
              <a:t>레코드 키 값이 다음의 </a:t>
            </a:r>
            <a:r>
              <a:rPr lang="en-US" altLang="ko-KR" dirty="0"/>
              <a:t>(a)</a:t>
            </a:r>
            <a:r>
              <a:rPr lang="ko-KR" altLang="en-US" dirty="0"/>
              <a:t>와 같을 때 숫자 분석법을 이용하여 각 키들에 대한 홈 주소를 </a:t>
            </a:r>
            <a:r>
              <a:rPr lang="ko-KR" altLang="en-US" dirty="0" err="1"/>
              <a:t>결정하시오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(a)</a:t>
            </a:r>
            <a:r>
              <a:rPr lang="ko-KR" altLang="en-US" dirty="0"/>
              <a:t>에서 왼쪽 </a:t>
            </a:r>
            <a:r>
              <a:rPr lang="en-US" altLang="ko-KR" dirty="0"/>
              <a:t>3</a:t>
            </a:r>
            <a:r>
              <a:rPr lang="ko-KR" altLang="en-US" dirty="0"/>
              <a:t>자리숫자는 거의 같으므로 제거</a:t>
            </a:r>
          </a:p>
          <a:p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왼쪽 </a:t>
            </a:r>
            <a:r>
              <a:rPr lang="en-US" altLang="ko-KR" dirty="0"/>
              <a:t>5</a:t>
            </a:r>
            <a:r>
              <a:rPr lang="ko-KR" altLang="en-US" dirty="0"/>
              <a:t>열</a:t>
            </a:r>
            <a:r>
              <a:rPr lang="en-US" altLang="ko-KR" dirty="0"/>
              <a:t>, 6</a:t>
            </a:r>
            <a:r>
              <a:rPr lang="ko-KR" altLang="en-US" dirty="0"/>
              <a:t>열</a:t>
            </a:r>
            <a:r>
              <a:rPr lang="en-US" altLang="ko-KR" dirty="0"/>
              <a:t>, 7</a:t>
            </a:r>
            <a:r>
              <a:rPr lang="ko-KR" altLang="en-US" dirty="0"/>
              <a:t>열</a:t>
            </a:r>
            <a:r>
              <a:rPr lang="en-US" altLang="ko-KR" dirty="0"/>
              <a:t>, 9</a:t>
            </a:r>
            <a:r>
              <a:rPr lang="ko-KR" altLang="en-US" dirty="0"/>
              <a:t>열 역시 동일 숫자가 많이 분포 </a:t>
            </a:r>
            <a:r>
              <a:rPr lang="en-US" altLang="ko-KR" dirty="0"/>
              <a:t>- </a:t>
            </a:r>
            <a:r>
              <a:rPr lang="ko-KR" altLang="en-US" dirty="0"/>
              <a:t>무시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비교적 고른 숫자 분포를 가지므로 </a:t>
            </a:r>
            <a:r>
              <a:rPr lang="en-US" altLang="ko-KR" dirty="0"/>
              <a:t>4</a:t>
            </a:r>
            <a:r>
              <a:rPr lang="ko-KR" altLang="en-US" dirty="0"/>
              <a:t>열</a:t>
            </a:r>
            <a:r>
              <a:rPr lang="en-US" altLang="ko-KR" dirty="0"/>
              <a:t>, 8</a:t>
            </a:r>
            <a:r>
              <a:rPr lang="ko-KR" altLang="en-US" dirty="0"/>
              <a:t>열</a:t>
            </a:r>
            <a:r>
              <a:rPr lang="en-US" altLang="ko-KR" dirty="0"/>
              <a:t>, 10</a:t>
            </a:r>
            <a:r>
              <a:rPr lang="ko-KR" altLang="en-US" dirty="0"/>
              <a:t>열 선택 → 홈 주</a:t>
            </a:r>
          </a:p>
        </p:txBody>
      </p:sp>
      <p:pic>
        <p:nvPicPr>
          <p:cNvPr id="7170" name="Picture 2" descr="https://mblogthumb-phinf.pstatic.net/20100315_28/manhdh_1268662154135ME175_jpg/noname01_manhdh.jpg?type=w210">
            <a:extLst>
              <a:ext uri="{FF2B5EF4-FFF2-40B4-BE49-F238E27FC236}">
                <a16:creationId xmlns:a16="http://schemas.microsoft.com/office/drawing/2014/main" id="{0E24E888-9B60-4004-848F-EF95D736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20" y="469783"/>
            <a:ext cx="3929154" cy="16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238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01D9D-6CDF-4AE9-818E-6F08F638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A8EC0-4EF0-463F-B874-FA38C2A7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6) </a:t>
            </a:r>
            <a:r>
              <a:rPr lang="ko-KR" altLang="en-US" b="1" dirty="0"/>
              <a:t>진법 변환 방법</a:t>
            </a:r>
            <a:endParaRPr lang="ko-KR" altLang="en-US" dirty="0"/>
          </a:p>
          <a:p>
            <a:r>
              <a:rPr lang="ko-KR" altLang="en-US" dirty="0"/>
              <a:t>어떤 진법으로 표현된 주어진 레코드 키를 다른 진법으로 간주하고 키를 변환하여 홈 주소를 얻는 방법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해시 테이블의 크기 </a:t>
            </a:r>
            <a:r>
              <a:rPr lang="en-US" altLang="ko-KR" dirty="0"/>
              <a:t>= 10000(104)</a:t>
            </a:r>
            <a:endParaRPr lang="ko-KR" altLang="en-US" dirty="0"/>
          </a:p>
          <a:p>
            <a:r>
              <a:rPr lang="ko-KR" altLang="en-US" dirty="0"/>
              <a:t>십진수로 입력된 키 값</a:t>
            </a:r>
            <a:r>
              <a:rPr lang="en-US" altLang="ko-KR" dirty="0"/>
              <a:t>(B2538)10</a:t>
            </a:r>
            <a:r>
              <a:rPr lang="ko-KR" altLang="en-US" dirty="0"/>
              <a:t>을 </a:t>
            </a:r>
            <a:r>
              <a:rPr lang="en-US" altLang="ko-KR" dirty="0"/>
              <a:t>16</a:t>
            </a:r>
            <a:r>
              <a:rPr lang="ko-KR" altLang="en-US" dirty="0"/>
              <a:t>진수로 간주하여 그 값을 다시 </a:t>
            </a:r>
            <a:r>
              <a:rPr lang="en-US" altLang="ko-KR" dirty="0"/>
              <a:t>10</a:t>
            </a:r>
            <a:r>
              <a:rPr lang="ko-KR" altLang="en-US" dirty="0"/>
              <a:t>진수로 계산하는 기수 변환법을 이용하여 홈 주소를 </a:t>
            </a:r>
            <a:r>
              <a:rPr lang="ko-KR" altLang="en-US" dirty="0" err="1"/>
              <a:t>구하시오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(1 * 165) + (3 * 164) + (2 * 163) + (5 *162 ) + (4 * 161) + (8 * 160)</a:t>
            </a:r>
            <a:endParaRPr lang="ko-KR" altLang="en-US" dirty="0"/>
          </a:p>
          <a:p>
            <a:r>
              <a:rPr lang="en-US" altLang="ko-KR" dirty="0"/>
              <a:t>= 1048576 + 196608 + 8192 + 1280 + 64 + 8</a:t>
            </a:r>
            <a:endParaRPr lang="ko-KR" altLang="en-US" dirty="0"/>
          </a:p>
          <a:p>
            <a:r>
              <a:rPr lang="en-US" altLang="ko-KR" dirty="0"/>
              <a:t>= (1254728)10 =&gt;&gt; </a:t>
            </a:r>
            <a:r>
              <a:rPr lang="ko-KR" altLang="en-US" dirty="0"/>
              <a:t>뒤에 </a:t>
            </a:r>
            <a:r>
              <a:rPr lang="en-US" altLang="ko-KR" dirty="0"/>
              <a:t>4</a:t>
            </a:r>
            <a:r>
              <a:rPr lang="ko-KR" altLang="en-US" dirty="0"/>
              <a:t>자리 </a:t>
            </a:r>
            <a:r>
              <a:rPr lang="en-US" altLang="ko-KR" dirty="0"/>
              <a:t>-&gt; 4728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900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b="1" dirty="0"/>
              <a:t>7) Exclusive-OR </a:t>
            </a:r>
            <a:r>
              <a:rPr lang="ko-KR" altLang="en-US" b="1" dirty="0" err="1"/>
              <a:t>변환법</a:t>
            </a:r>
            <a:r>
              <a:rPr lang="ko-KR" altLang="en-US" dirty="0"/>
              <a:t> </a:t>
            </a:r>
          </a:p>
          <a:p>
            <a:r>
              <a:rPr lang="ko-KR" altLang="en-US" dirty="0"/>
              <a:t> 레코드의 키를 마지막 부분을 제외한 모든 부분의 길이가 동일하게 여러 부분으로 나누고</a:t>
            </a:r>
            <a:r>
              <a:rPr lang="en-US" altLang="ko-KR" dirty="0"/>
              <a:t>, </a:t>
            </a:r>
            <a:r>
              <a:rPr lang="ko-KR" altLang="en-US" dirty="0"/>
              <a:t>배타적 논리합</a:t>
            </a:r>
            <a:r>
              <a:rPr lang="en-US" altLang="ko-KR" dirty="0"/>
              <a:t>(XOR)</a:t>
            </a:r>
            <a:r>
              <a:rPr lang="ko-KR" altLang="en-US" dirty="0"/>
              <a:t>을 취하여 홈주소를 얻는 방법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기본 키 값은 주민번호로 </a:t>
            </a:r>
            <a:r>
              <a:rPr lang="en-US" altLang="ko-KR" dirty="0"/>
              <a:t>123456-7890124, </a:t>
            </a:r>
            <a:r>
              <a:rPr lang="ko-KR" altLang="en-US" dirty="0"/>
              <a:t>해시 테이블 크기는 </a:t>
            </a:r>
            <a:r>
              <a:rPr lang="en-US" altLang="ko-KR" dirty="0"/>
              <a:t>10000 </a:t>
            </a:r>
            <a:r>
              <a:rPr lang="ko-KR" altLang="en-US" dirty="0"/>
              <a:t>가정일 때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       </a:t>
            </a:r>
            <a:r>
              <a:rPr lang="en-US" altLang="ko-KR" dirty="0"/>
              <a:t>1234 -&gt;     10011010010</a:t>
            </a:r>
            <a:endParaRPr lang="ko-KR" altLang="en-US" dirty="0"/>
          </a:p>
          <a:p>
            <a:r>
              <a:rPr lang="en-US" altLang="ko-KR" dirty="0"/>
              <a:t>XOR 5678 -&gt;  1011000101110</a:t>
            </a:r>
            <a:endParaRPr lang="ko-KR" altLang="en-US" dirty="0"/>
          </a:p>
          <a:p>
            <a:r>
              <a:rPr lang="ko-KR" altLang="en-US" dirty="0"/>
              <a:t>     </a:t>
            </a:r>
            <a:r>
              <a:rPr lang="en-US" altLang="ko-KR" dirty="0"/>
              <a:t>= 4860 -&gt;  1001011111100</a:t>
            </a:r>
            <a:endParaRPr lang="ko-KR" altLang="en-US" dirty="0"/>
          </a:p>
          <a:p>
            <a:r>
              <a:rPr lang="en-US" altLang="ko-KR" dirty="0"/>
              <a:t>XOR 9012 -&gt; 10001100110100</a:t>
            </a:r>
            <a:endParaRPr lang="ko-KR" altLang="en-US" dirty="0"/>
          </a:p>
          <a:p>
            <a:r>
              <a:rPr lang="ko-KR" altLang="en-US" dirty="0"/>
              <a:t>    </a:t>
            </a:r>
            <a:r>
              <a:rPr lang="en-US" altLang="ko-KR" dirty="0"/>
              <a:t>=12744 -&gt; 11000111001000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XOR 4  -&gt;                 100</a:t>
            </a:r>
            <a:endParaRPr lang="ko-KR" altLang="en-US" dirty="0"/>
          </a:p>
          <a:p>
            <a:r>
              <a:rPr lang="ko-KR" altLang="en-US" dirty="0"/>
              <a:t>    </a:t>
            </a:r>
            <a:r>
              <a:rPr lang="en-US" altLang="ko-KR" dirty="0"/>
              <a:t>=12748 -&gt; 11000111001100</a:t>
            </a:r>
            <a:endParaRPr lang="ko-KR" altLang="en-US" dirty="0"/>
          </a:p>
          <a:p>
            <a:r>
              <a:rPr lang="ko-KR" altLang="en-US" dirty="0"/>
              <a:t> </a:t>
            </a:r>
            <a:r>
              <a:rPr lang="en-US" altLang="ko-KR" dirty="0"/>
              <a:t>12748%10000= 2748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43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8) </a:t>
            </a:r>
            <a:r>
              <a:rPr lang="ko-KR" altLang="en-US" b="1" dirty="0"/>
              <a:t>다항식의 </a:t>
            </a:r>
            <a:r>
              <a:rPr lang="ko-KR" altLang="en-US" b="1" dirty="0" err="1"/>
              <a:t>제산법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대수적 </a:t>
            </a:r>
            <a:r>
              <a:rPr lang="ko-KR" altLang="en-US" b="1" dirty="0" err="1"/>
              <a:t>코딩법</a:t>
            </a:r>
            <a:r>
              <a:rPr lang="en-US" altLang="ko-KR" b="1" dirty="0"/>
              <a:t>; Algebraic coding)</a:t>
            </a:r>
            <a:endParaRPr lang="ko-KR" altLang="en-US" dirty="0"/>
          </a:p>
          <a:p>
            <a:r>
              <a:rPr lang="ko-KR" altLang="en-US" dirty="0" err="1"/>
              <a:t>키값을</a:t>
            </a:r>
            <a:r>
              <a:rPr lang="ko-KR" altLang="en-US" dirty="0"/>
              <a:t> 이루고 있는 각 자리의 </a:t>
            </a:r>
            <a:r>
              <a:rPr lang="en-US" altLang="ko-KR" dirty="0"/>
              <a:t>bit</a:t>
            </a:r>
            <a:r>
              <a:rPr lang="ko-KR" altLang="en-US" dirty="0"/>
              <a:t>수를 한 다항식의 계 수로 간주하고</a:t>
            </a:r>
            <a:r>
              <a:rPr lang="en-US" altLang="ko-KR" dirty="0"/>
              <a:t>, </a:t>
            </a:r>
            <a:r>
              <a:rPr lang="ko-KR" altLang="en-US" dirty="0"/>
              <a:t>이 다항식을 해시표의 </a:t>
            </a:r>
            <a:r>
              <a:rPr lang="ko-KR" altLang="en-US" dirty="0" err="1"/>
              <a:t>크키에</a:t>
            </a:r>
            <a:r>
              <a:rPr lang="ko-KR" altLang="en-US" dirty="0"/>
              <a:t> 의해 정의된 다항식으로 나누어 얻는 나머지 다항식의 계수를 홈주소를 얻는 방법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EX) </a:t>
            </a:r>
            <a:r>
              <a:rPr lang="ko-KR" altLang="en-US" dirty="0"/>
              <a:t>주어진 키가 </a:t>
            </a:r>
            <a:r>
              <a:rPr lang="en-US" altLang="ko-KR" dirty="0"/>
              <a:t>12345</a:t>
            </a:r>
            <a:r>
              <a:rPr lang="ko-KR" altLang="en-US" dirty="0"/>
              <a:t>일 때</a:t>
            </a:r>
            <a:r>
              <a:rPr lang="en-US" altLang="ko-KR" dirty="0"/>
              <a:t>, x^4+2x^3+3x^2+4x+5, </a:t>
            </a:r>
            <a:r>
              <a:rPr lang="ko-KR" altLang="en-US" dirty="0"/>
              <a:t>해시테이블 크기는 </a:t>
            </a:r>
            <a:r>
              <a:rPr lang="en-US" altLang="ko-KR" dirty="0"/>
              <a:t>100,</a:t>
            </a:r>
            <a:endParaRPr lang="ko-KR" altLang="en-US" dirty="0"/>
          </a:p>
          <a:p>
            <a:r>
              <a:rPr lang="en-US" altLang="ko-KR" dirty="0"/>
              <a:t>x^4+2x^3+3x^2+4x+5 mod x^2+2x+3 = x^2.... 4x+5 -&gt; </a:t>
            </a:r>
            <a:r>
              <a:rPr lang="ko-KR" altLang="en-US" dirty="0"/>
              <a:t>계수만 뽑아서 </a:t>
            </a:r>
            <a:r>
              <a:rPr lang="en-US" altLang="ko-KR" dirty="0"/>
              <a:t>= 45.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208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9) </a:t>
            </a:r>
            <a:r>
              <a:rPr lang="ko-KR" altLang="en-US" b="1" dirty="0"/>
              <a:t>무작위 방법</a:t>
            </a:r>
            <a:endParaRPr lang="ko-KR" altLang="en-US" dirty="0"/>
          </a:p>
          <a:p>
            <a:r>
              <a:rPr lang="ko-KR" altLang="en-US" dirty="0"/>
              <a:t>난수를 발생시킨 후 그 난수를 이용해 각 키의 홈 주소를 산출하는 방법</a:t>
            </a:r>
          </a:p>
          <a:p>
            <a:r>
              <a:rPr lang="en-US" altLang="ko-KR" dirty="0"/>
              <a:t>EX</a:t>
            </a:r>
            <a:r>
              <a:rPr lang="ko-KR" altLang="en-US" dirty="0"/>
              <a:t>）</a:t>
            </a:r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en-US" altLang="ko-KR" dirty="0"/>
              <a:t>12345 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해시테이블 크기는 </a:t>
            </a:r>
            <a:r>
              <a:rPr lang="en-US" altLang="ko-KR" dirty="0"/>
              <a:t>1000, </a:t>
            </a:r>
            <a:r>
              <a:rPr lang="ko-KR" altLang="en-US" dirty="0"/>
              <a:t>생성된 난수는 </a:t>
            </a:r>
            <a:r>
              <a:rPr lang="en-US" altLang="ko-KR" dirty="0"/>
              <a:t>6,7</a:t>
            </a:r>
            <a:endParaRPr lang="ko-KR" altLang="en-US" dirty="0"/>
          </a:p>
          <a:p>
            <a:r>
              <a:rPr lang="en-US" altLang="ko-KR" dirty="0"/>
              <a:t>(6  *   12345   +     7)    mod    1000    =     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271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함수의 오버 플로우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해싱의</a:t>
            </a:r>
            <a:r>
              <a:rPr lang="ko-KR" altLang="en-US" dirty="0"/>
              <a:t> 문제점으로 서로 다른 키 값임에도 불구하고 </a:t>
            </a:r>
            <a:r>
              <a:rPr lang="ko-KR" altLang="en-US" dirty="0" err="1"/>
              <a:t>해싱</a:t>
            </a:r>
            <a:r>
              <a:rPr lang="ko-KR" altLang="en-US" dirty="0"/>
              <a:t> 적용시 같은 결과 값 즉</a:t>
            </a:r>
            <a:r>
              <a:rPr lang="en-US" altLang="ko-KR" dirty="0"/>
              <a:t>, </a:t>
            </a:r>
            <a:r>
              <a:rPr lang="ko-KR" altLang="en-US" dirty="0"/>
              <a:t>상대 주소가 같은 경우를 </a:t>
            </a:r>
            <a:r>
              <a:rPr lang="en-US" altLang="ko-KR" dirty="0"/>
              <a:t>"Overflow" </a:t>
            </a:r>
            <a:r>
              <a:rPr lang="ko-KR" altLang="en-US" dirty="0"/>
              <a:t>라 하며 해결 방법은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63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88B5D-EF49-437D-9BA4-3438566E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신장트리</a:t>
            </a:r>
            <a:r>
              <a:rPr lang="en-US" altLang="ko-KR" dirty="0"/>
              <a:t>(Spanning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EDF04-6D54-4053-9640-92F33198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모든 정점을 포함</a:t>
            </a:r>
            <a:r>
              <a:rPr lang="ko-KR" altLang="en-US" dirty="0"/>
              <a:t>하고</a:t>
            </a:r>
            <a:endParaRPr lang="en-US" altLang="ko-KR" dirty="0"/>
          </a:p>
          <a:p>
            <a:r>
              <a:rPr lang="ko-KR" altLang="en-US" dirty="0"/>
              <a:t>정점간 서로 </a:t>
            </a:r>
            <a:r>
              <a:rPr lang="ko-KR" altLang="en-US" b="1" dirty="0"/>
              <a:t>연결</a:t>
            </a:r>
            <a:r>
              <a:rPr lang="ko-KR" altLang="en-US" dirty="0"/>
              <a:t>되면서 </a:t>
            </a:r>
            <a:r>
              <a:rPr lang="ko-KR" altLang="en-US" b="1" dirty="0"/>
              <a:t>사이클이 존재하지 않는</a:t>
            </a:r>
            <a:r>
              <a:rPr lang="ko-KR" altLang="en-US" dirty="0"/>
              <a:t> 그래프</a:t>
            </a:r>
            <a:r>
              <a:rPr lang="en-US" altLang="ko-KR" dirty="0"/>
              <a:t>( : 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C19306B8-EDBB-423B-8CAB-01AC6643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1038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E12C94DD-82A6-45B9-A58A-D1ECE48E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38" y="734148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F35D8-82FC-498D-BBA1-C15ACA073931}"/>
              </a:ext>
            </a:extLst>
          </p:cNvPr>
          <p:cNvSpPr/>
          <p:nvPr/>
        </p:nvSpPr>
        <p:spPr>
          <a:xfrm>
            <a:off x="9684329" y="2888673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01DEA-FB27-4F58-BF45-FD8062B406E0}"/>
              </a:ext>
            </a:extLst>
          </p:cNvPr>
          <p:cNvSpPr/>
          <p:nvPr/>
        </p:nvSpPr>
        <p:spPr>
          <a:xfrm>
            <a:off x="1272886" y="2888672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87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함수의 오버 플로우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개방 </a:t>
            </a:r>
            <a:r>
              <a:rPr lang="ko-KR" altLang="en-US" dirty="0" err="1"/>
              <a:t>주소법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오버 플로우가 발생하면 다음 </a:t>
            </a:r>
            <a:r>
              <a:rPr lang="ko-KR" altLang="en-US" dirty="0" err="1"/>
              <a:t>버킷에</a:t>
            </a:r>
            <a:r>
              <a:rPr lang="ko-KR" altLang="en-US" dirty="0"/>
              <a:t> 빈 공간이 있는지 확인하고 비었으면 저장</a:t>
            </a:r>
            <a:r>
              <a:rPr lang="en-US" altLang="ko-KR" dirty="0"/>
              <a:t>. </a:t>
            </a:r>
            <a:r>
              <a:rPr lang="ko-KR" altLang="en-US" dirty="0"/>
              <a:t>아니면 또 다음 </a:t>
            </a:r>
            <a:r>
              <a:rPr lang="ko-KR" altLang="en-US" dirty="0" err="1"/>
              <a:t>버킷을</a:t>
            </a:r>
            <a:r>
              <a:rPr lang="ko-KR" altLang="en-US" dirty="0"/>
              <a:t> 확인 반복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H(k) = k % 5 </a:t>
            </a:r>
            <a:r>
              <a:rPr lang="ko-KR" altLang="en-US" dirty="0"/>
              <a:t>일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DC97-10BA-41C9-8D48-4FA60CC1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867" y="2875676"/>
            <a:ext cx="651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79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함수의 오버 플로우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체이닝</a:t>
            </a:r>
            <a:r>
              <a:rPr lang="ko-KR" altLang="en-US" dirty="0"/>
              <a:t> </a:t>
            </a:r>
            <a:r>
              <a:rPr lang="en-US" altLang="ko-KR" dirty="0"/>
              <a:t>: (</a:t>
            </a:r>
            <a:r>
              <a:rPr lang="ko-KR" altLang="en-US" dirty="0"/>
              <a:t>동거자 연결 방법</a:t>
            </a:r>
            <a:r>
              <a:rPr lang="en-US" altLang="ko-KR" dirty="0"/>
              <a:t>) </a:t>
            </a:r>
            <a:r>
              <a:rPr lang="ko-KR" altLang="en-US" dirty="0" err="1"/>
              <a:t>오버플로우</a:t>
            </a:r>
            <a:r>
              <a:rPr lang="ko-KR" altLang="en-US" dirty="0"/>
              <a:t> 발생시 해당 데이터와 연결 고리를 만들어 같은 상대주소를 가진 데이터끼리 연결하는 방식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H(k) = k % 5 </a:t>
            </a:r>
            <a:r>
              <a:rPr lang="ko-KR" altLang="en-US" dirty="0"/>
              <a:t>일 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814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20CA-B366-4A88-99FF-1D9EE972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해싱</a:t>
            </a:r>
            <a:r>
              <a:rPr lang="ko-KR" altLang="en-US" dirty="0"/>
              <a:t> 함수의 오버 플로우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3171C-5FE1-4C74-A7A1-F395EC47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체이닝</a:t>
            </a:r>
            <a:r>
              <a:rPr lang="ko-KR" altLang="en-US" dirty="0"/>
              <a:t> </a:t>
            </a:r>
            <a:r>
              <a:rPr lang="en-US" altLang="ko-KR" dirty="0"/>
              <a:t>: (</a:t>
            </a:r>
            <a:r>
              <a:rPr lang="ko-KR" altLang="en-US" dirty="0"/>
              <a:t>동거자 연결 방법</a:t>
            </a:r>
            <a:r>
              <a:rPr lang="en-US" altLang="ko-KR" dirty="0"/>
              <a:t>) </a:t>
            </a:r>
            <a:r>
              <a:rPr lang="ko-KR" altLang="en-US" dirty="0" err="1"/>
              <a:t>오버플로우</a:t>
            </a:r>
            <a:r>
              <a:rPr lang="ko-KR" altLang="en-US" dirty="0"/>
              <a:t> 발생시 해당 데이터와 연결 고리를 만들어 같은 상대주소를 가진 데이터끼리 연결하는 방식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H(k) = k % 5 </a:t>
            </a:r>
            <a:r>
              <a:rPr lang="ko-KR" altLang="en-US" dirty="0"/>
              <a:t>일 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07CDE-3448-4850-823D-8AB1009F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470" y="585788"/>
            <a:ext cx="74485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59AF1-DA00-498E-A7DF-369DEB70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3A912-FC91-49C8-97D2-4C3B54D9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dirty="0"/>
              <a:t>190503 ~190718</a:t>
            </a:r>
          </a:p>
          <a:p>
            <a:r>
              <a:rPr lang="ko-KR" altLang="en-US" dirty="0"/>
              <a:t>고생하셨습니다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안녕은 영원한</a:t>
            </a:r>
            <a:r>
              <a:rPr lang="en-US" altLang="ko-KR" dirty="0"/>
              <a:t>~</a:t>
            </a:r>
            <a:r>
              <a:rPr lang="ko-KR" altLang="en-US" dirty="0"/>
              <a:t> 헤어짐은</a:t>
            </a:r>
            <a:r>
              <a:rPr lang="en-US" altLang="ko-KR" dirty="0"/>
              <a:t>~ </a:t>
            </a:r>
            <a:r>
              <a:rPr lang="ko-KR" altLang="en-US" dirty="0"/>
              <a:t>아니겠지요</a:t>
            </a:r>
          </a:p>
        </p:txBody>
      </p:sp>
    </p:spTree>
    <p:extLst>
      <p:ext uri="{BB962C8B-B14F-4D97-AF65-F5344CB8AC3E}">
        <p14:creationId xmlns:p14="http://schemas.microsoft.com/office/powerpoint/2010/main" val="3691432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59AF1-DA00-498E-A7DF-369DEB70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3A912-FC91-49C8-97D2-4C3B54D9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dirty="0"/>
              <a:t>190503 ~190718</a:t>
            </a:r>
          </a:p>
          <a:p>
            <a:r>
              <a:rPr lang="ko-KR" altLang="en-US" dirty="0"/>
              <a:t>고생하셨습니다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안녕은 영원한</a:t>
            </a:r>
            <a:r>
              <a:rPr lang="en-US" altLang="ko-KR" dirty="0"/>
              <a:t>~</a:t>
            </a:r>
            <a:r>
              <a:rPr lang="ko-KR" altLang="en-US" dirty="0"/>
              <a:t> 헤어짐은</a:t>
            </a:r>
            <a:r>
              <a:rPr lang="en-US" altLang="ko-KR" dirty="0"/>
              <a:t>~ </a:t>
            </a:r>
            <a:r>
              <a:rPr lang="ko-KR" altLang="en-US" dirty="0"/>
              <a:t>아니겠지요</a:t>
            </a:r>
          </a:p>
        </p:txBody>
      </p:sp>
      <p:pic>
        <p:nvPicPr>
          <p:cNvPr id="8194" name="Picture 2" descr="https://mblogthumb-phinf.pstatic.net/MjAxOTA2MDlfOTcg/MDAxNTYwMDg5MTI2NjQz.Jod2knkFYwgUERgrpnzTX6_7ak3omHezK3LngEeIuMsg.xzX71Ohzr1kbwiHlmcnS_keWB9Mbxc1JcvwjkzZK_vYg.GIF.parkamsterdam/IMG_9520.GIF?type=w800">
            <a:extLst>
              <a:ext uri="{FF2B5EF4-FFF2-40B4-BE49-F238E27FC236}">
                <a16:creationId xmlns:a16="http://schemas.microsoft.com/office/drawing/2014/main" id="{152B7C43-4837-4819-8A74-BF21B36542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82" y="1181894"/>
            <a:ext cx="6515636" cy="36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54FB8-0C1E-4EF4-8049-8EC1E6531F29}"/>
              </a:ext>
            </a:extLst>
          </p:cNvPr>
          <p:cNvSpPr txBox="1"/>
          <p:nvPr/>
        </p:nvSpPr>
        <p:spPr>
          <a:xfrm>
            <a:off x="1015122" y="5718860"/>
            <a:ext cx="1016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안녕히 계세요 여러분</a:t>
            </a:r>
            <a:r>
              <a:rPr lang="en-US" altLang="ko-KR" dirty="0"/>
              <a:t>, </a:t>
            </a:r>
            <a:r>
              <a:rPr lang="ko-KR" altLang="en-US" dirty="0"/>
              <a:t>전 이 세상의 모든 굴레와 속박을 벗어 던지고 제 행복을 찾아 떠납니다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여러분도 </a:t>
            </a:r>
            <a:r>
              <a:rPr lang="ko-KR" altLang="en-US" dirty="0" err="1"/>
              <a:t>행복하세요오오</a:t>
            </a:r>
            <a:r>
              <a:rPr lang="en-US" altLang="ko-KR" dirty="0"/>
              <a:t>!!!"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10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88B5D-EF49-437D-9BA4-3438566E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신장트리</a:t>
            </a:r>
            <a:r>
              <a:rPr lang="en-US" altLang="ko-KR" dirty="0"/>
              <a:t>(Spanning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EDF04-6D54-4053-9640-92F33198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모든 정점을 포함</a:t>
            </a:r>
            <a:r>
              <a:rPr lang="ko-KR" altLang="en-US" dirty="0"/>
              <a:t>하고</a:t>
            </a:r>
            <a:endParaRPr lang="en-US" altLang="ko-KR" dirty="0"/>
          </a:p>
          <a:p>
            <a:r>
              <a:rPr lang="ko-KR" altLang="en-US" dirty="0"/>
              <a:t>정점간 서로 </a:t>
            </a:r>
            <a:r>
              <a:rPr lang="ko-KR" altLang="en-US" b="1" dirty="0"/>
              <a:t>연결</a:t>
            </a:r>
            <a:r>
              <a:rPr lang="ko-KR" altLang="en-US" dirty="0"/>
              <a:t>되면서 </a:t>
            </a:r>
            <a:r>
              <a:rPr lang="ko-KR" altLang="en-US" b="1" dirty="0"/>
              <a:t>사이클이 존재하지 않는</a:t>
            </a:r>
            <a:r>
              <a:rPr lang="ko-KR" altLang="en-US" dirty="0"/>
              <a:t> 그래프</a:t>
            </a:r>
            <a:r>
              <a:rPr lang="en-US" altLang="ko-KR" dirty="0"/>
              <a:t>( : 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C19306B8-EDBB-423B-8CAB-01AC6643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1038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E12C94DD-82A6-45B9-A58A-D1ECE48E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38" y="734148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F35D8-82FC-498D-BBA1-C15ACA073931}"/>
              </a:ext>
            </a:extLst>
          </p:cNvPr>
          <p:cNvSpPr/>
          <p:nvPr/>
        </p:nvSpPr>
        <p:spPr>
          <a:xfrm>
            <a:off x="9684329" y="2888673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01DEA-FB27-4F58-BF45-FD8062B406E0}"/>
              </a:ext>
            </a:extLst>
          </p:cNvPr>
          <p:cNvSpPr/>
          <p:nvPr/>
        </p:nvSpPr>
        <p:spPr>
          <a:xfrm>
            <a:off x="1272886" y="2888672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0BDE6128-3726-4739-B5D6-60E438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2681834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Picture 2" descr="http://59.23.150.58/30stair/spanning_tree/img/spanning.png">
            <a:extLst>
              <a:ext uri="{FF2B5EF4-FFF2-40B4-BE49-F238E27FC236}">
                <a16:creationId xmlns:a16="http://schemas.microsoft.com/office/drawing/2014/main" id="{56F9F764-2693-433A-8931-FA1DF632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36" y="2734944"/>
            <a:ext cx="3775364" cy="373171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D9A74-C87E-45A4-AF6C-59FCA3438682}"/>
              </a:ext>
            </a:extLst>
          </p:cNvPr>
          <p:cNvSpPr/>
          <p:nvPr/>
        </p:nvSpPr>
        <p:spPr>
          <a:xfrm>
            <a:off x="9684329" y="3257696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215AEB-480E-4B48-8A2A-01CCDB34B718}"/>
              </a:ext>
            </a:extLst>
          </p:cNvPr>
          <p:cNvSpPr/>
          <p:nvPr/>
        </p:nvSpPr>
        <p:spPr>
          <a:xfrm>
            <a:off x="1219199" y="3287713"/>
            <a:ext cx="1288472" cy="10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3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B8D7C-0BA4-433A-9C2A-6B11C181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신장 트리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CA87F-276C-4B78-A3FF-4998BACC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간선에 임의의 값을 부여 했습니다</a:t>
            </a:r>
            <a:endParaRPr lang="en-US" altLang="ko-KR" dirty="0"/>
          </a:p>
          <a:p>
            <a:r>
              <a:rPr lang="ko-KR" altLang="en-US" dirty="0"/>
              <a:t>이 경우 값의 합이 최소인 신장 트리는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052" name="Picture 4" descr="http://59.23.150.58/30stair/spanning_tree/img/sp1.gif">
            <a:extLst>
              <a:ext uri="{FF2B5EF4-FFF2-40B4-BE49-F238E27FC236}">
                <a16:creationId xmlns:a16="http://schemas.microsoft.com/office/drawing/2014/main" id="{ED95AF1E-649A-4164-A713-24543585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22" y="2985534"/>
            <a:ext cx="3228756" cy="3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0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B8D7C-0BA4-433A-9C2A-6B11C181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신장 트리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CA87F-276C-4B78-A3FF-4998BACC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간선에 임의의 값을 부여 했습니다</a:t>
            </a:r>
            <a:endParaRPr lang="en-US" altLang="ko-KR" dirty="0"/>
          </a:p>
          <a:p>
            <a:r>
              <a:rPr lang="ko-KR" altLang="en-US" dirty="0"/>
              <a:t>이 경우 값의 합이 최소인 신장 트리는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052" name="Picture 4" descr="http://59.23.150.58/30stair/spanning_tree/img/sp1.gif">
            <a:extLst>
              <a:ext uri="{FF2B5EF4-FFF2-40B4-BE49-F238E27FC236}">
                <a16:creationId xmlns:a16="http://schemas.microsoft.com/office/drawing/2014/main" id="{ED95AF1E-649A-4164-A713-24543585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44" y="681037"/>
            <a:ext cx="5655112" cy="558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DB04E1-D26B-4A64-B6D1-F7FAF72E9F9D}"/>
              </a:ext>
            </a:extLst>
          </p:cNvPr>
          <p:cNvSpPr/>
          <p:nvPr/>
        </p:nvSpPr>
        <p:spPr>
          <a:xfrm>
            <a:off x="4088872" y="4088299"/>
            <a:ext cx="1565307" cy="1196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726D2-2C9E-42AD-8DA4-226BFB27FB67}"/>
              </a:ext>
            </a:extLst>
          </p:cNvPr>
          <p:cNvSpPr txBox="1"/>
          <p:nvPr/>
        </p:nvSpPr>
        <p:spPr>
          <a:xfrm>
            <a:off x="1082179" y="4823399"/>
            <a:ext cx="41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최소 비용 </a:t>
            </a:r>
            <a:r>
              <a:rPr lang="en-US" altLang="ko-KR" sz="2400" b="1" dirty="0"/>
              <a:t>: 2 + 6 + 7 = 15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682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CA135-B60D-43EE-A771-9332DBFD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⑴ 그래프 </a:t>
            </a:r>
            <a:r>
              <a:rPr lang="en-US" altLang="ko-KR" dirty="0"/>
              <a:t>G</a:t>
            </a:r>
            <a:r>
              <a:rPr lang="ko-KR" altLang="en-US" dirty="0"/>
              <a:t>의 모든 간선을 가중치에 따라 오름차순으로 정렬한다</a:t>
            </a:r>
            <a:r>
              <a:rPr lang="en-US" altLang="ko-KR" dirty="0"/>
              <a:t>.  (</a:t>
            </a:r>
            <a:r>
              <a:rPr lang="ko-KR" altLang="en-US" dirty="0"/>
              <a:t>내림 차순</a:t>
            </a:r>
            <a:r>
              <a:rPr lang="en-US" altLang="ko-KR" dirty="0"/>
              <a:t> / </a:t>
            </a:r>
            <a:r>
              <a:rPr lang="ko-KR" altLang="en-US" dirty="0"/>
              <a:t>오름 차순 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⑵ </a:t>
            </a:r>
            <a:r>
              <a:rPr lang="ko-KR" altLang="en-US" dirty="0"/>
              <a:t>그래프 </a:t>
            </a:r>
            <a:r>
              <a:rPr lang="en-US" altLang="ko-KR" dirty="0"/>
              <a:t>G</a:t>
            </a:r>
            <a:r>
              <a:rPr lang="ko-KR" altLang="en-US" dirty="0"/>
              <a:t>에 가중치가 가장 작은 간선을 고른다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sz="2400" dirty="0"/>
              <a:t>이 간선이 사이클을 형성하지 않으면 트리 간선 집합 </a:t>
            </a:r>
            <a:r>
              <a:rPr lang="en-US" altLang="ko-KR" sz="2400" dirty="0"/>
              <a:t>T</a:t>
            </a:r>
            <a:r>
              <a:rPr lang="ko-KR" altLang="en-US" sz="2400" dirty="0"/>
              <a:t>에 삽입하고</a:t>
            </a:r>
            <a:r>
              <a:rPr lang="en-US" altLang="ko-KR" sz="2400" dirty="0"/>
              <a:t>,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사이클을 형성하면 버리고 다음으로 가중치가 작은 간선을 선택한다</a:t>
            </a:r>
            <a:r>
              <a:rPr lang="en-US" altLang="ko-KR" sz="2400" dirty="0"/>
              <a:t>.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⑶ T</a:t>
            </a:r>
            <a:r>
              <a:rPr lang="ko-KR" altLang="en-US" dirty="0"/>
              <a:t>가 </a:t>
            </a:r>
            <a:r>
              <a:rPr lang="en-US" altLang="ko-KR" dirty="0"/>
              <a:t>n-1(</a:t>
            </a:r>
            <a:r>
              <a:rPr lang="ko-KR" altLang="en-US" dirty="0"/>
              <a:t>정점의 개수 </a:t>
            </a:r>
            <a:r>
              <a:rPr lang="en-US" altLang="ko-KR" dirty="0"/>
              <a:t>: n)</a:t>
            </a:r>
            <a:r>
              <a:rPr lang="ko-KR" altLang="en-US" dirty="0"/>
              <a:t>개의 간선을 포함될 때까지 ⑵를 반복한다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2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074B7-B2DC-4350-A6AB-74B56F43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Kruscal</a:t>
            </a:r>
            <a:r>
              <a:rPr lang="en-US" altLang="ko-KR" b="1" dirty="0"/>
              <a:t> </a:t>
            </a:r>
            <a:r>
              <a:rPr lang="ko-KR" altLang="en-US" b="1" dirty="0"/>
              <a:t>알고리즘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67D200-F5B9-4D3B-855B-44D1250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D09946F-48C6-457D-8162-BB400D88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745958" y="1680213"/>
            <a:ext cx="8700083" cy="464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86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1509</Words>
  <Application>Microsoft Office PowerPoint</Application>
  <PresentationFormat>와이드스크린</PresentationFormat>
  <Paragraphs>379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굴림</vt:lpstr>
      <vt:lpstr>맑은 고딕</vt:lpstr>
      <vt:lpstr>샘물</vt:lpstr>
      <vt:lpstr>Arial</vt:lpstr>
      <vt:lpstr>Wingdings</vt:lpstr>
      <vt:lpstr>Office 테마</vt:lpstr>
      <vt:lpstr>신장트리</vt:lpstr>
      <vt:lpstr>신장트리(Spanning tree)</vt:lpstr>
      <vt:lpstr>신장트리(Spanning tree)</vt:lpstr>
      <vt:lpstr>신장트리(Spanning tree)</vt:lpstr>
      <vt:lpstr>신장트리(Spanning tree)</vt:lpstr>
      <vt:lpstr>최소 신장 트리</vt:lpstr>
      <vt:lpstr>최소 신장 트리</vt:lpstr>
      <vt:lpstr>Kruscal 알고리즘</vt:lpstr>
      <vt:lpstr>Kruscal 알고리즘</vt:lpstr>
      <vt:lpstr>Kruscal 알고리즘</vt:lpstr>
      <vt:lpstr>Kruscal 알고리즘</vt:lpstr>
      <vt:lpstr>Kruscal 알고리즘</vt:lpstr>
      <vt:lpstr>Kruscal 알고리즘</vt:lpstr>
      <vt:lpstr>Kruscal 알고리즘</vt:lpstr>
      <vt:lpstr>Kruscal 알고리즘</vt:lpstr>
      <vt:lpstr>Kruscal 알고리즘</vt:lpstr>
      <vt:lpstr>Kruscal 알고리즘</vt:lpstr>
      <vt:lpstr>Prim 알고리즘 </vt:lpstr>
      <vt:lpstr>Prim 알고리즘 </vt:lpstr>
      <vt:lpstr>Prim 알고리즘 </vt:lpstr>
      <vt:lpstr>Prim 알고리즘 </vt:lpstr>
      <vt:lpstr>Prim 알고리즘 </vt:lpstr>
      <vt:lpstr>Prim 알고리즘 </vt:lpstr>
      <vt:lpstr>Prim 알고리즘 </vt:lpstr>
      <vt:lpstr>Prim 알고리즘 </vt:lpstr>
      <vt:lpstr>Prim 알고리즘 </vt:lpstr>
      <vt:lpstr>Prim 알고리즘 </vt:lpstr>
      <vt:lpstr>해싱(Hashing)</vt:lpstr>
      <vt:lpstr>해싱(Hashing) 용어 설명</vt:lpstr>
      <vt:lpstr>해싱(Hashing) 용어 설명</vt:lpstr>
      <vt:lpstr>해싱 함수</vt:lpstr>
      <vt:lpstr>해싱 함수</vt:lpstr>
      <vt:lpstr>해싱 함수</vt:lpstr>
      <vt:lpstr>해싱 함수</vt:lpstr>
      <vt:lpstr>해싱 함수</vt:lpstr>
      <vt:lpstr>해싱 함수</vt:lpstr>
      <vt:lpstr>해싱 함수</vt:lpstr>
      <vt:lpstr>해싱 함수</vt:lpstr>
      <vt:lpstr>해싱 함수의 오버 플로우</vt:lpstr>
      <vt:lpstr>해싱 함수의 오버 플로우</vt:lpstr>
      <vt:lpstr>해싱 함수의 오버 플로우</vt:lpstr>
      <vt:lpstr>해싱 함수의 오버 플로우</vt:lpstr>
      <vt:lpstr>끝.</vt:lpstr>
      <vt:lpstr>끝.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신장트리</dc:title>
  <dc:creator>손원도</dc:creator>
  <cp:lastModifiedBy>손원도</cp:lastModifiedBy>
  <cp:revision>7</cp:revision>
  <dcterms:created xsi:type="dcterms:W3CDTF">2019-07-18T13:32:14Z</dcterms:created>
  <dcterms:modified xsi:type="dcterms:W3CDTF">2019-07-18T14:28:38Z</dcterms:modified>
</cp:coreProperties>
</file>